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58" r:id="rId3"/>
    <p:sldId id="257" r:id="rId4"/>
    <p:sldId id="259" r:id="rId5"/>
    <p:sldId id="269" r:id="rId6"/>
    <p:sldId id="270" r:id="rId7"/>
    <p:sldId id="271" r:id="rId8"/>
    <p:sldId id="272" r:id="rId9"/>
    <p:sldId id="260" r:id="rId10"/>
    <p:sldId id="261" r:id="rId11"/>
    <p:sldId id="262" r:id="rId12"/>
    <p:sldId id="263" r:id="rId13"/>
    <p:sldId id="264" r:id="rId14"/>
    <p:sldId id="265" r:id="rId15"/>
    <p:sldId id="266"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0DAF61AA-5A98-4049-A93E-477E5505141A}" type="datetimeFigureOut">
              <a:rPr lang="en-US" smtClean="0"/>
              <a:pPr/>
              <a:t>4/15/2021</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22889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DAF61AA-5A98-4049-A93E-477E5505141A}" type="datetimeFigureOut">
              <a:rPr lang="en-US" smtClean="0"/>
              <a:pPr/>
              <a:t>4/15/2021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65029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DAF61AA-5A98-4049-A93E-477E5505141A}" type="datetimeFigureOut">
              <a:rPr lang="en-US" smtClean="0"/>
              <a:pPr/>
              <a:t>4/15/2021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410390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DAF61AA-5A98-4049-A93E-477E5505141A}" type="datetimeFigureOut">
              <a:rPr lang="en-US" smtClean="0"/>
              <a:pPr/>
              <a:t>4/15/2021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23254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0DAF61AA-5A98-4049-A93E-477E5505141A}" type="datetimeFigureOut">
              <a:rPr lang="en-US" smtClean="0"/>
              <a:pPr/>
              <a:t>4/15/2021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3450659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0DAF61AA-5A98-4049-A93E-477E5505141A}" type="datetimeFigureOut">
              <a:rPr lang="en-US" smtClean="0"/>
              <a:pPr/>
              <a:t>4/15/2021</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1431628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DAF61AA-5A98-4049-A93E-477E5505141A}" type="datetimeFigureOut">
              <a:rPr lang="en-US" smtClean="0"/>
              <a:pPr/>
              <a:t>4/15/2021</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315440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0DAF61AA-5A98-4049-A93E-477E5505141A}" type="datetimeFigureOut">
              <a:rPr lang="en-US" smtClean="0"/>
              <a:pPr/>
              <a:t>4/15/2021</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470037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F61AA-5A98-4049-A93E-477E5505141A}" type="datetimeFigureOut">
              <a:rPr lang="en-US" smtClean="0"/>
              <a:pPr/>
              <a:t>4/15/2021</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4090704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pl-PL"/>
              <a:t>Kliknij, aby edytować style wzorca tekstu</a:t>
            </a:r>
          </a:p>
        </p:txBody>
      </p:sp>
      <p:sp>
        <p:nvSpPr>
          <p:cNvPr id="5" name="Date Placeholder 4"/>
          <p:cNvSpPr>
            <a:spLocks noGrp="1"/>
          </p:cNvSpPr>
          <p:nvPr>
            <p:ph type="dt" sz="half" idx="10"/>
          </p:nvPr>
        </p:nvSpPr>
        <p:spPr/>
        <p:txBody>
          <a:bodyPr/>
          <a:lstStyle/>
          <a:p>
            <a:fld id="{0DAF61AA-5A98-4049-A93E-477E5505141A}" type="datetimeFigureOut">
              <a:rPr lang="en-US" smtClean="0"/>
              <a:pPr/>
              <a:t>4/15/2021</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21867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0DAF61AA-5A98-4049-A93E-477E5505141A}" type="datetimeFigureOut">
              <a:rPr lang="en-US" smtClean="0"/>
              <a:pPr/>
              <a:t>4/15/2021</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7286315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0DAF61AA-5A98-4049-A93E-477E5505141A}" type="datetimeFigureOut">
              <a:rPr lang="en-US" smtClean="0"/>
              <a:pPr/>
              <a:t>4/15/2021</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891535838"/>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D03179-B6B8-4B29-A477-E05B3F02B63D}"/>
              </a:ext>
            </a:extLst>
          </p:cNvPr>
          <p:cNvSpPr>
            <a:spLocks noGrp="1"/>
          </p:cNvSpPr>
          <p:nvPr>
            <p:ph type="ctrTitle"/>
          </p:nvPr>
        </p:nvSpPr>
        <p:spPr>
          <a:xfrm>
            <a:off x="609601" y="4385066"/>
            <a:ext cx="10923638" cy="1317643"/>
          </a:xfrm>
        </p:spPr>
        <p:txBody>
          <a:bodyPr>
            <a:normAutofit/>
          </a:bodyPr>
          <a:lstStyle/>
          <a:p>
            <a:r>
              <a:rPr lang="pl-PL" sz="4800"/>
              <a:t>Światowy Dzień Świadomości o Autyzmie</a:t>
            </a:r>
          </a:p>
        </p:txBody>
      </p:sp>
      <p:sp>
        <p:nvSpPr>
          <p:cNvPr id="3" name="Podtytuł 2">
            <a:extLst>
              <a:ext uri="{FF2B5EF4-FFF2-40B4-BE49-F238E27FC236}">
                <a16:creationId xmlns:a16="http://schemas.microsoft.com/office/drawing/2014/main" id="{6C06A499-5F6F-4EB1-9287-40706DC3B359}"/>
              </a:ext>
            </a:extLst>
          </p:cNvPr>
          <p:cNvSpPr>
            <a:spLocks noGrp="1"/>
          </p:cNvSpPr>
          <p:nvPr>
            <p:ph type="subTitle" idx="1"/>
          </p:nvPr>
        </p:nvSpPr>
        <p:spPr>
          <a:xfrm>
            <a:off x="609600" y="5702709"/>
            <a:ext cx="10923638" cy="521109"/>
          </a:xfrm>
        </p:spPr>
        <p:txBody>
          <a:bodyPr>
            <a:normAutofit/>
          </a:bodyPr>
          <a:lstStyle/>
          <a:p>
            <a:r>
              <a:rPr lang="pl-PL"/>
              <a:t>2 kwietnia </a:t>
            </a:r>
          </a:p>
        </p:txBody>
      </p:sp>
      <p:pic>
        <p:nvPicPr>
          <p:cNvPr id="4" name="Picture 3" descr="Wykrzyknik na żółtym tle">
            <a:extLst>
              <a:ext uri="{FF2B5EF4-FFF2-40B4-BE49-F238E27FC236}">
                <a16:creationId xmlns:a16="http://schemas.microsoft.com/office/drawing/2014/main" id="{A0816C71-A99D-4D55-9FD2-40E64CE065D3}"/>
              </a:ext>
            </a:extLst>
          </p:cNvPr>
          <p:cNvPicPr>
            <a:picLocks noChangeAspect="1"/>
          </p:cNvPicPr>
          <p:nvPr/>
        </p:nvPicPr>
        <p:blipFill rotWithShape="1">
          <a:blip r:embed="rId2"/>
          <a:srcRect t="40497" r="-1" b="15499"/>
          <a:stretch/>
        </p:blipFill>
        <p:spPr>
          <a:xfrm>
            <a:off x="635457" y="640080"/>
            <a:ext cx="10916463" cy="3602736"/>
          </a:xfrm>
          <a:prstGeom prst="rect">
            <a:avLst/>
          </a:prstGeom>
          <a:solidFill>
            <a:schemeClr val="accent2">
              <a:lumMod val="75000"/>
            </a:schemeClr>
          </a:solidFill>
        </p:spPr>
      </p:pic>
    </p:spTree>
    <p:extLst>
      <p:ext uri="{BB962C8B-B14F-4D97-AF65-F5344CB8AC3E}">
        <p14:creationId xmlns:p14="http://schemas.microsoft.com/office/powerpoint/2010/main" val="422594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par>
                                <p:cTn id="11" presetID="10" presetClass="entr" presetSubtype="0" fill="hold" nodeType="withEffect">
                                  <p:stCondLst>
                                    <p:cond delay="0"/>
                                  </p:stCondLst>
                                  <p:iterate>
                                    <p:tmPct val="10000"/>
                                  </p:iterate>
                                  <p:childTnLst>
                                    <p:set>
                                      <p:cBhvr>
                                        <p:cTn id="12" dur="1" fill="hold">
                                          <p:stCondLst>
                                            <p:cond delay="0"/>
                                          </p:stCondLst>
                                        </p:cTn>
                                        <p:tgtEl>
                                          <p:spTgt spid="4"/>
                                        </p:tgtEl>
                                        <p:attrNameLst>
                                          <p:attrName>style.visibility</p:attrName>
                                        </p:attrNameLst>
                                      </p:cBhvr>
                                      <p:to>
                                        <p:strVal val="visible"/>
                                      </p:to>
                                    </p:set>
                                    <p:animEffect transition="in" filter="fade">
                                      <p:cBhvr>
                                        <p:cTn id="13"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6EA1A26-163F-4F15-91F4-F2C51AC9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C298E4E-F34C-4A95-A56C-856192052F18}"/>
              </a:ext>
            </a:extLst>
          </p:cNvPr>
          <p:cNvSpPr>
            <a:spLocks noGrp="1"/>
          </p:cNvSpPr>
          <p:nvPr>
            <p:ph type="title"/>
          </p:nvPr>
        </p:nvSpPr>
        <p:spPr>
          <a:xfrm>
            <a:off x="8173212" y="499533"/>
            <a:ext cx="3401568" cy="1920240"/>
          </a:xfrm>
        </p:spPr>
        <p:txBody>
          <a:bodyPr anchor="b">
            <a:normAutofit/>
          </a:bodyPr>
          <a:lstStyle/>
          <a:p>
            <a:r>
              <a:rPr lang="pl-PL" sz="4000">
                <a:solidFill>
                  <a:srgbClr val="FFFFFF"/>
                </a:solidFill>
              </a:rPr>
              <a:t>6 mitów na temat Autyzmu</a:t>
            </a:r>
          </a:p>
        </p:txBody>
      </p:sp>
      <p:pic>
        <p:nvPicPr>
          <p:cNvPr id="5" name="Picture 4" descr="Samotna podróż">
            <a:extLst>
              <a:ext uri="{FF2B5EF4-FFF2-40B4-BE49-F238E27FC236}">
                <a16:creationId xmlns:a16="http://schemas.microsoft.com/office/drawing/2014/main" id="{BAC3283C-0E77-40FA-A7DB-A504398DEA76}"/>
              </a:ext>
            </a:extLst>
          </p:cNvPr>
          <p:cNvPicPr>
            <a:picLocks noChangeAspect="1"/>
          </p:cNvPicPr>
          <p:nvPr/>
        </p:nvPicPr>
        <p:blipFill rotWithShape="1">
          <a:blip r:embed="rId2"/>
          <a:srcRect l="7867" r="7867"/>
          <a:stretch/>
        </p:blipFill>
        <p:spPr>
          <a:xfrm>
            <a:off x="633999" y="640080"/>
            <a:ext cx="6278529" cy="5588101"/>
          </a:xfrm>
          <a:prstGeom prst="rect">
            <a:avLst/>
          </a:prstGeom>
        </p:spPr>
      </p:pic>
      <p:sp>
        <p:nvSpPr>
          <p:cNvPr id="3" name="Symbol zastępczy zawartości 2">
            <a:extLst>
              <a:ext uri="{FF2B5EF4-FFF2-40B4-BE49-F238E27FC236}">
                <a16:creationId xmlns:a16="http://schemas.microsoft.com/office/drawing/2014/main" id="{991EB494-2523-477A-AB45-D5B4DC88D616}"/>
              </a:ext>
            </a:extLst>
          </p:cNvPr>
          <p:cNvSpPr>
            <a:spLocks noGrp="1"/>
          </p:cNvSpPr>
          <p:nvPr>
            <p:ph idx="1"/>
          </p:nvPr>
        </p:nvSpPr>
        <p:spPr>
          <a:xfrm>
            <a:off x="8173212" y="2419773"/>
            <a:ext cx="3401568" cy="3358092"/>
          </a:xfrm>
        </p:spPr>
        <p:txBody>
          <a:bodyPr>
            <a:noAutofit/>
          </a:bodyPr>
          <a:lstStyle/>
          <a:p>
            <a:r>
              <a:rPr lang="pl-PL" sz="2000" dirty="0">
                <a:solidFill>
                  <a:schemeClr val="bg1"/>
                </a:solidFill>
              </a:rPr>
              <a:t>1. MIT GENIUSZA </a:t>
            </a:r>
          </a:p>
          <a:p>
            <a:r>
              <a:rPr lang="pl-PL" sz="2000" dirty="0">
                <a:solidFill>
                  <a:schemeClr val="bg1"/>
                </a:solidFill>
              </a:rPr>
              <a:t>Osoby z autyzmem są takimi samymi ludźmi jak wszyscy. </a:t>
            </a:r>
            <a:br>
              <a:rPr lang="pl-PL" sz="2000" dirty="0">
                <a:solidFill>
                  <a:schemeClr val="bg1"/>
                </a:solidFill>
              </a:rPr>
            </a:br>
            <a:r>
              <a:rPr lang="pl-PL" sz="2000" dirty="0">
                <a:solidFill>
                  <a:schemeClr val="bg1"/>
                </a:solidFill>
              </a:rPr>
              <a:t>I tak jak wśród wszystkich ludzi zdarzają się wśród nich osoby o wybitnych uzdolnieniach. Nie jest to cecha powszechna, ani charakteryzująca osoby </a:t>
            </a:r>
            <a:br>
              <a:rPr lang="pl-PL" sz="2000" dirty="0">
                <a:solidFill>
                  <a:schemeClr val="bg1"/>
                </a:solidFill>
              </a:rPr>
            </a:br>
            <a:r>
              <a:rPr lang="pl-PL" sz="2000" dirty="0">
                <a:solidFill>
                  <a:schemeClr val="bg1"/>
                </a:solidFill>
              </a:rPr>
              <a:t>w spektrum autyzmu. Jednak wszystkie talenty osób </a:t>
            </a:r>
            <a:br>
              <a:rPr lang="pl-PL" sz="2000" dirty="0">
                <a:solidFill>
                  <a:schemeClr val="bg1"/>
                </a:solidFill>
              </a:rPr>
            </a:br>
            <a:r>
              <a:rPr lang="pl-PL" sz="2000" dirty="0">
                <a:solidFill>
                  <a:schemeClr val="bg1"/>
                </a:solidFill>
              </a:rPr>
              <a:t>z autyzmem są równie wspaniałe i warto je pielęgnować. </a:t>
            </a:r>
          </a:p>
        </p:txBody>
      </p:sp>
      <p:sp>
        <p:nvSpPr>
          <p:cNvPr id="8" name="pole tekstowe 7">
            <a:extLst>
              <a:ext uri="{FF2B5EF4-FFF2-40B4-BE49-F238E27FC236}">
                <a16:creationId xmlns:a16="http://schemas.microsoft.com/office/drawing/2014/main" id="{12BCA31C-0DFD-4489-A863-D8A9C0BCCB94}"/>
              </a:ext>
            </a:extLst>
          </p:cNvPr>
          <p:cNvSpPr txBox="1"/>
          <p:nvPr/>
        </p:nvSpPr>
        <p:spPr>
          <a:xfrm>
            <a:off x="9051524" y="6358467"/>
            <a:ext cx="3140476" cy="246221"/>
          </a:xfrm>
          <a:prstGeom prst="rect">
            <a:avLst/>
          </a:prstGeom>
          <a:noFill/>
        </p:spPr>
        <p:txBody>
          <a:bodyPr wrap="square">
            <a:spAutoFit/>
          </a:bodyPr>
          <a:lstStyle/>
          <a:p>
            <a:r>
              <a:rPr lang="pl-PL" sz="1000" dirty="0">
                <a:solidFill>
                  <a:schemeClr val="bg1"/>
                </a:solidFill>
              </a:rPr>
              <a:t>https://jim.org/polskananiebiesko/index.php</a:t>
            </a:r>
          </a:p>
        </p:txBody>
      </p:sp>
    </p:spTree>
    <p:extLst>
      <p:ext uri="{BB962C8B-B14F-4D97-AF65-F5344CB8AC3E}">
        <p14:creationId xmlns:p14="http://schemas.microsoft.com/office/powerpoint/2010/main" val="2161440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53FC46D-1ED1-45E6-AE84-61922B3A7703}"/>
              </a:ext>
            </a:extLst>
          </p:cNvPr>
          <p:cNvSpPr>
            <a:spLocks noGrp="1"/>
          </p:cNvSpPr>
          <p:nvPr>
            <p:ph idx="1"/>
          </p:nvPr>
        </p:nvSpPr>
        <p:spPr>
          <a:xfrm>
            <a:off x="5288349" y="639764"/>
            <a:ext cx="6142032" cy="5492749"/>
          </a:xfrm>
        </p:spPr>
        <p:txBody>
          <a:bodyPr anchor="ctr">
            <a:normAutofit/>
          </a:bodyPr>
          <a:lstStyle/>
          <a:p>
            <a:r>
              <a:rPr lang="pl-PL" sz="2000" dirty="0">
                <a:solidFill>
                  <a:schemeClr val="tx1"/>
                </a:solidFill>
              </a:rPr>
              <a:t>2. MIT NIEPEŁNOSPRAWNOŚCI INTELEKTUALNEJ</a:t>
            </a:r>
          </a:p>
          <a:p>
            <a:r>
              <a:rPr lang="pl-PL" sz="2000" dirty="0">
                <a:solidFill>
                  <a:schemeClr val="tx1"/>
                </a:solidFill>
              </a:rPr>
              <a:t>Spektrum autyzmu nie oznacza, że osoba autystyczna jest niepełnosprawna intelektualnie. Te cechy mogą, ale nie muszą współistnieć ze sobą. </a:t>
            </a:r>
          </a:p>
        </p:txBody>
      </p:sp>
      <p:pic>
        <p:nvPicPr>
          <p:cNvPr id="5" name="Obraz 4">
            <a:extLst>
              <a:ext uri="{FF2B5EF4-FFF2-40B4-BE49-F238E27FC236}">
                <a16:creationId xmlns:a16="http://schemas.microsoft.com/office/drawing/2014/main" id="{61D2A411-1F96-450A-BD4B-C0A10714B2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646" y="209281"/>
            <a:ext cx="3924032" cy="6439437"/>
          </a:xfrm>
          <a:prstGeom prst="rect">
            <a:avLst/>
          </a:prstGeom>
        </p:spPr>
      </p:pic>
      <p:sp>
        <p:nvSpPr>
          <p:cNvPr id="9" name="pole tekstowe 8">
            <a:extLst>
              <a:ext uri="{FF2B5EF4-FFF2-40B4-BE49-F238E27FC236}">
                <a16:creationId xmlns:a16="http://schemas.microsoft.com/office/drawing/2014/main" id="{32682027-0C7A-4ABC-ADB3-0F5203B6457D}"/>
              </a:ext>
            </a:extLst>
          </p:cNvPr>
          <p:cNvSpPr txBox="1"/>
          <p:nvPr/>
        </p:nvSpPr>
        <p:spPr>
          <a:xfrm>
            <a:off x="9485891" y="6289257"/>
            <a:ext cx="3060577" cy="246221"/>
          </a:xfrm>
          <a:prstGeom prst="rect">
            <a:avLst/>
          </a:prstGeom>
          <a:noFill/>
        </p:spPr>
        <p:txBody>
          <a:bodyPr wrap="square">
            <a:spAutoFit/>
          </a:bodyPr>
          <a:lstStyle/>
          <a:p>
            <a:r>
              <a:rPr lang="pl-PL" sz="1000" dirty="0"/>
              <a:t>https://jim.org/polskananiebiesko/index.php</a:t>
            </a:r>
          </a:p>
        </p:txBody>
      </p:sp>
      <p:sp>
        <p:nvSpPr>
          <p:cNvPr id="7" name="pole tekstowe 6">
            <a:extLst>
              <a:ext uri="{FF2B5EF4-FFF2-40B4-BE49-F238E27FC236}">
                <a16:creationId xmlns:a16="http://schemas.microsoft.com/office/drawing/2014/main" id="{2E0A2738-134C-4941-9756-4FC17266B45C}"/>
              </a:ext>
            </a:extLst>
          </p:cNvPr>
          <p:cNvSpPr txBox="1"/>
          <p:nvPr/>
        </p:nvSpPr>
        <p:spPr>
          <a:xfrm>
            <a:off x="8017343" y="6535478"/>
            <a:ext cx="4208016" cy="246221"/>
          </a:xfrm>
          <a:prstGeom prst="rect">
            <a:avLst/>
          </a:prstGeom>
          <a:noFill/>
        </p:spPr>
        <p:txBody>
          <a:bodyPr wrap="square" rtlCol="0">
            <a:spAutoFit/>
          </a:bodyPr>
          <a:lstStyle/>
          <a:p>
            <a:r>
              <a:rPr lang="pl-PL" sz="1000" dirty="0"/>
              <a:t>https://sp4.nowytarg.pl/2-kwietnia-swiatowy-dzien-swiadomosci-autyzmu</a:t>
            </a:r>
          </a:p>
        </p:txBody>
      </p:sp>
    </p:spTree>
    <p:extLst>
      <p:ext uri="{BB962C8B-B14F-4D97-AF65-F5344CB8AC3E}">
        <p14:creationId xmlns:p14="http://schemas.microsoft.com/office/powerpoint/2010/main" val="105102422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upa wielokolorowych drewnianych figurek">
            <a:extLst>
              <a:ext uri="{FF2B5EF4-FFF2-40B4-BE49-F238E27FC236}">
                <a16:creationId xmlns:a16="http://schemas.microsoft.com/office/drawing/2014/main" id="{40A8ABE8-D220-4B40-A279-A8513559078C}"/>
              </a:ext>
            </a:extLst>
          </p:cNvPr>
          <p:cNvPicPr>
            <a:picLocks noChangeAspect="1"/>
          </p:cNvPicPr>
          <p:nvPr/>
        </p:nvPicPr>
        <p:blipFill rotWithShape="1">
          <a:blip r:embed="rId2"/>
          <a:srcRect l="22367" r="36498" b="-1"/>
          <a:stretch/>
        </p:blipFill>
        <p:spPr>
          <a:xfrm>
            <a:off x="20" y="-6418"/>
            <a:ext cx="4077443" cy="6864418"/>
          </a:xfrm>
          <a:prstGeom prst="rect">
            <a:avLst/>
          </a:prstGeom>
        </p:spPr>
      </p:pic>
      <p:sp>
        <p:nvSpPr>
          <p:cNvPr id="3" name="Symbol zastępczy zawartości 2">
            <a:extLst>
              <a:ext uri="{FF2B5EF4-FFF2-40B4-BE49-F238E27FC236}">
                <a16:creationId xmlns:a16="http://schemas.microsoft.com/office/drawing/2014/main" id="{2F1DE0AE-CA48-424F-8397-CC896F1FE2E3}"/>
              </a:ext>
            </a:extLst>
          </p:cNvPr>
          <p:cNvSpPr>
            <a:spLocks noGrp="1"/>
          </p:cNvSpPr>
          <p:nvPr>
            <p:ph idx="1"/>
          </p:nvPr>
        </p:nvSpPr>
        <p:spPr>
          <a:xfrm>
            <a:off x="4702557" y="2011680"/>
            <a:ext cx="6428994" cy="3766185"/>
          </a:xfrm>
        </p:spPr>
        <p:txBody>
          <a:bodyPr>
            <a:normAutofit/>
          </a:bodyPr>
          <a:lstStyle/>
          <a:p>
            <a:r>
              <a:rPr lang="pl-PL" sz="2000">
                <a:solidFill>
                  <a:schemeClr val="bg1"/>
                </a:solidFill>
              </a:rPr>
              <a:t>3. MIT DYSTANSU EMOCJONALNEGO </a:t>
            </a:r>
          </a:p>
          <a:p>
            <a:r>
              <a:rPr lang="pl-PL" sz="2000">
                <a:solidFill>
                  <a:schemeClr val="bg1"/>
                </a:solidFill>
              </a:rPr>
              <a:t>Osoby autystyczne mogą potrzebować wsparcia w relacjach z innymi ludźmi. Jednak większość z nich chce je nawiązywać. Potrafią otwierać się na innych, wchodzić </a:t>
            </a:r>
            <a:br>
              <a:rPr lang="pl-PL" sz="2000">
                <a:solidFill>
                  <a:schemeClr val="bg1"/>
                </a:solidFill>
              </a:rPr>
            </a:br>
            <a:r>
              <a:rPr lang="pl-PL" sz="2000">
                <a:solidFill>
                  <a:schemeClr val="bg1"/>
                </a:solidFill>
              </a:rPr>
              <a:t>w relacje i zawierać przyjaźnie. Tak samo jak każdy chcę mieć znajomych, pracować, mieć kontakt z innymi ludźmi na co dzień. </a:t>
            </a:r>
            <a:endParaRPr lang="pl-PL" sz="2000" dirty="0">
              <a:solidFill>
                <a:schemeClr val="bg1"/>
              </a:solidFill>
            </a:endParaRPr>
          </a:p>
        </p:txBody>
      </p:sp>
      <p:sp>
        <p:nvSpPr>
          <p:cNvPr id="9" name="pole tekstowe 8">
            <a:extLst>
              <a:ext uri="{FF2B5EF4-FFF2-40B4-BE49-F238E27FC236}">
                <a16:creationId xmlns:a16="http://schemas.microsoft.com/office/drawing/2014/main" id="{6F9F7CEB-C0A3-44FC-9061-816242C5D9CB}"/>
              </a:ext>
            </a:extLst>
          </p:cNvPr>
          <p:cNvSpPr txBox="1"/>
          <p:nvPr/>
        </p:nvSpPr>
        <p:spPr>
          <a:xfrm>
            <a:off x="8959790" y="6313786"/>
            <a:ext cx="2962922" cy="246221"/>
          </a:xfrm>
          <a:prstGeom prst="rect">
            <a:avLst/>
          </a:prstGeom>
          <a:noFill/>
        </p:spPr>
        <p:txBody>
          <a:bodyPr wrap="square">
            <a:spAutoFit/>
          </a:bodyPr>
          <a:lstStyle/>
          <a:p>
            <a:r>
              <a:rPr lang="pl-PL" sz="1000">
                <a:solidFill>
                  <a:schemeClr val="bg1"/>
                </a:solidFill>
              </a:rPr>
              <a:t>https://jim.org/polskananiebiesko/index.php</a:t>
            </a:r>
            <a:endParaRPr lang="pl-PL" sz="1000" dirty="0">
              <a:solidFill>
                <a:schemeClr val="bg1"/>
              </a:solidFill>
            </a:endParaRPr>
          </a:p>
        </p:txBody>
      </p:sp>
    </p:spTree>
    <p:extLst>
      <p:ext uri="{BB962C8B-B14F-4D97-AF65-F5344CB8AC3E}">
        <p14:creationId xmlns:p14="http://schemas.microsoft.com/office/powerpoint/2010/main" val="2515920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4">
            <a:extLst>
              <a:ext uri="{FF2B5EF4-FFF2-40B4-BE49-F238E27FC236}">
                <a16:creationId xmlns:a16="http://schemas.microsoft.com/office/drawing/2014/main" id="{D6EA1A26-163F-4F15-91F4-F2C51AC9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a:extLst>
              <a:ext uri="{FF2B5EF4-FFF2-40B4-BE49-F238E27FC236}">
                <a16:creationId xmlns:a16="http://schemas.microsoft.com/office/drawing/2014/main" id="{31D64B40-F1DC-4524-9D37-E7CDB1B5CCA4}"/>
              </a:ext>
            </a:extLst>
          </p:cNvPr>
          <p:cNvPicPr>
            <a:picLocks noChangeAspect="1"/>
          </p:cNvPicPr>
          <p:nvPr/>
        </p:nvPicPr>
        <p:blipFill rotWithShape="1">
          <a:blip r:embed="rId2">
            <a:extLst>
              <a:ext uri="{28A0092B-C50C-407E-A947-70E740481C1C}">
                <a14:useLocalDpi xmlns:a14="http://schemas.microsoft.com/office/drawing/2010/main" val="0"/>
              </a:ext>
            </a:extLst>
          </a:blip>
          <a:srcRect r="5903" b="1"/>
          <a:stretch/>
        </p:blipFill>
        <p:spPr>
          <a:xfrm>
            <a:off x="633999" y="640080"/>
            <a:ext cx="6278529" cy="5588101"/>
          </a:xfrm>
          <a:prstGeom prst="rect">
            <a:avLst/>
          </a:prstGeom>
        </p:spPr>
      </p:pic>
      <p:sp>
        <p:nvSpPr>
          <p:cNvPr id="3" name="Symbol zastępczy zawartości 2">
            <a:extLst>
              <a:ext uri="{FF2B5EF4-FFF2-40B4-BE49-F238E27FC236}">
                <a16:creationId xmlns:a16="http://schemas.microsoft.com/office/drawing/2014/main" id="{2F121CD8-1324-4CF0-AEE4-A9397CFC6F9D}"/>
              </a:ext>
            </a:extLst>
          </p:cNvPr>
          <p:cNvSpPr>
            <a:spLocks noGrp="1"/>
          </p:cNvSpPr>
          <p:nvPr>
            <p:ph idx="1"/>
          </p:nvPr>
        </p:nvSpPr>
        <p:spPr>
          <a:xfrm>
            <a:off x="8156433" y="1495848"/>
            <a:ext cx="3401568" cy="3358092"/>
          </a:xfrm>
        </p:spPr>
        <p:txBody>
          <a:bodyPr>
            <a:noAutofit/>
          </a:bodyPr>
          <a:lstStyle/>
          <a:p>
            <a:r>
              <a:rPr lang="pl-PL" sz="2000" dirty="0">
                <a:solidFill>
                  <a:schemeClr val="bg1"/>
                </a:solidFill>
              </a:rPr>
              <a:t>4. MIT AUTYZMU TYLKO </a:t>
            </a:r>
            <a:br>
              <a:rPr lang="pl-PL" sz="2000" dirty="0">
                <a:solidFill>
                  <a:schemeClr val="bg1"/>
                </a:solidFill>
              </a:rPr>
            </a:br>
            <a:r>
              <a:rPr lang="pl-PL" sz="2000" dirty="0">
                <a:solidFill>
                  <a:schemeClr val="bg1"/>
                </a:solidFill>
              </a:rPr>
              <a:t>U DZIECI </a:t>
            </a:r>
          </a:p>
          <a:p>
            <a:br>
              <a:rPr lang="pl-PL" sz="2000" dirty="0">
                <a:solidFill>
                  <a:schemeClr val="bg1"/>
                </a:solidFill>
              </a:rPr>
            </a:br>
            <a:r>
              <a:rPr lang="pl-PL" sz="2000" dirty="0">
                <a:solidFill>
                  <a:schemeClr val="bg1"/>
                </a:solidFill>
              </a:rPr>
              <a:t>Autyzm towarzyszy osobie przez całe życie. Jest z nią od narodzin do dorosłości </a:t>
            </a:r>
            <a:br>
              <a:rPr lang="pl-PL" sz="2000" dirty="0">
                <a:solidFill>
                  <a:schemeClr val="bg1"/>
                </a:solidFill>
              </a:rPr>
            </a:br>
            <a:r>
              <a:rPr lang="pl-PL" sz="2000" dirty="0">
                <a:solidFill>
                  <a:schemeClr val="bg1"/>
                </a:solidFill>
              </a:rPr>
              <a:t>i późnej starości. To stan, który nie mija. Osób dorosłych </a:t>
            </a:r>
            <a:br>
              <a:rPr lang="pl-PL" sz="2000" dirty="0">
                <a:solidFill>
                  <a:schemeClr val="bg1"/>
                </a:solidFill>
              </a:rPr>
            </a:br>
            <a:r>
              <a:rPr lang="pl-PL" sz="2000" dirty="0">
                <a:solidFill>
                  <a:schemeClr val="bg1"/>
                </a:solidFill>
              </a:rPr>
              <a:t>w spektrum autyzmu jest więcej niż dzieci. Osoby autystyczne potrzebują wsparcia przez całe życie. Ograniczanie wsparcia tylko do dzieci jest dla wielu osób i ich rodzin krzywdzące </a:t>
            </a:r>
            <a:br>
              <a:rPr lang="pl-PL" sz="2000" dirty="0">
                <a:solidFill>
                  <a:schemeClr val="bg1"/>
                </a:solidFill>
              </a:rPr>
            </a:br>
            <a:r>
              <a:rPr lang="pl-PL" sz="2000" dirty="0">
                <a:solidFill>
                  <a:schemeClr val="bg1"/>
                </a:solidFill>
              </a:rPr>
              <a:t>i obniża jakość ich życia.  </a:t>
            </a:r>
          </a:p>
        </p:txBody>
      </p:sp>
      <p:sp>
        <p:nvSpPr>
          <p:cNvPr id="11" name="pole tekstowe 10">
            <a:extLst>
              <a:ext uri="{FF2B5EF4-FFF2-40B4-BE49-F238E27FC236}">
                <a16:creationId xmlns:a16="http://schemas.microsoft.com/office/drawing/2014/main" id="{4BCDDADD-C81C-412E-BCB2-84D686ED01B5}"/>
              </a:ext>
            </a:extLst>
          </p:cNvPr>
          <p:cNvSpPr txBox="1"/>
          <p:nvPr/>
        </p:nvSpPr>
        <p:spPr>
          <a:xfrm>
            <a:off x="9056717" y="6334287"/>
            <a:ext cx="2501284" cy="246221"/>
          </a:xfrm>
          <a:prstGeom prst="rect">
            <a:avLst/>
          </a:prstGeom>
          <a:noFill/>
        </p:spPr>
        <p:txBody>
          <a:bodyPr wrap="square">
            <a:spAutoFit/>
          </a:bodyPr>
          <a:lstStyle/>
          <a:p>
            <a:r>
              <a:rPr lang="pl-PL" sz="1000" dirty="0">
                <a:solidFill>
                  <a:schemeClr val="bg1"/>
                </a:solidFill>
              </a:rPr>
              <a:t>https://jim.org/polskananiebiesko/index.php</a:t>
            </a:r>
          </a:p>
        </p:txBody>
      </p:sp>
    </p:spTree>
    <p:extLst>
      <p:ext uri="{BB962C8B-B14F-4D97-AF65-F5344CB8AC3E}">
        <p14:creationId xmlns:p14="http://schemas.microsoft.com/office/powerpoint/2010/main" val="3942362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6EA1A26-163F-4F15-91F4-F2C51AC9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woda, jezioro, akcesorium&#10;&#10;Opis wygenerowany automatycznie">
            <a:extLst>
              <a:ext uri="{FF2B5EF4-FFF2-40B4-BE49-F238E27FC236}">
                <a16:creationId xmlns:a16="http://schemas.microsoft.com/office/drawing/2014/main" id="{6DDBB3A1-FB9C-4E21-A0BC-40DD9DCA4268}"/>
              </a:ext>
            </a:extLst>
          </p:cNvPr>
          <p:cNvPicPr>
            <a:picLocks noChangeAspect="1"/>
          </p:cNvPicPr>
          <p:nvPr/>
        </p:nvPicPr>
        <p:blipFill rotWithShape="1">
          <a:blip r:embed="rId2">
            <a:extLst>
              <a:ext uri="{28A0092B-C50C-407E-A947-70E740481C1C}">
                <a14:useLocalDpi xmlns:a14="http://schemas.microsoft.com/office/drawing/2010/main" val="0"/>
              </a:ext>
            </a:extLst>
          </a:blip>
          <a:srcRect l="13036" r="26573" b="-1"/>
          <a:stretch/>
        </p:blipFill>
        <p:spPr>
          <a:xfrm>
            <a:off x="633999" y="640080"/>
            <a:ext cx="6278529" cy="5588101"/>
          </a:xfrm>
          <a:prstGeom prst="rect">
            <a:avLst/>
          </a:prstGeom>
        </p:spPr>
      </p:pic>
      <p:sp>
        <p:nvSpPr>
          <p:cNvPr id="3" name="Symbol zastępczy zawartości 2">
            <a:extLst>
              <a:ext uri="{FF2B5EF4-FFF2-40B4-BE49-F238E27FC236}">
                <a16:creationId xmlns:a16="http://schemas.microsoft.com/office/drawing/2014/main" id="{2089A1FE-D785-4FF9-8CDA-53DF291F6DFC}"/>
              </a:ext>
            </a:extLst>
          </p:cNvPr>
          <p:cNvSpPr>
            <a:spLocks noGrp="1"/>
          </p:cNvSpPr>
          <p:nvPr>
            <p:ph idx="1"/>
          </p:nvPr>
        </p:nvSpPr>
        <p:spPr>
          <a:xfrm>
            <a:off x="8173212" y="515236"/>
            <a:ext cx="3401568" cy="3358092"/>
          </a:xfrm>
        </p:spPr>
        <p:txBody>
          <a:bodyPr>
            <a:noAutofit/>
          </a:bodyPr>
          <a:lstStyle/>
          <a:p>
            <a:r>
              <a:rPr lang="pl-PL" sz="2000" dirty="0">
                <a:solidFill>
                  <a:schemeClr val="bg1"/>
                </a:solidFill>
              </a:rPr>
              <a:t>5. MITY WYLECZENIA AUTYZMU</a:t>
            </a:r>
          </a:p>
          <a:p>
            <a:r>
              <a:rPr lang="pl-PL" sz="2000" dirty="0">
                <a:solidFill>
                  <a:schemeClr val="bg1"/>
                </a:solidFill>
              </a:rPr>
              <a:t>Autyzm to odmienny od typowego sposób rozwoju człowieka, objawiający się różnicami w sposobie komunikacji, nawiązywaniu relacji, wyrażania emocji, uczenia się oraz różnorodnym schematem zachowań. Każda osoba z autyzmem jest indywidualnością, </a:t>
            </a:r>
            <a:br>
              <a:rPr lang="pl-PL" sz="2000" dirty="0">
                <a:solidFill>
                  <a:schemeClr val="bg1"/>
                </a:solidFill>
              </a:rPr>
            </a:br>
            <a:r>
              <a:rPr lang="pl-PL" sz="2000" dirty="0">
                <a:solidFill>
                  <a:schemeClr val="bg1"/>
                </a:solidFill>
              </a:rPr>
              <a:t>a wymienione wcześniej cechy mogą występować w różnym natężeniu. Autyzm towarzyszy osobie przez całe życie. Oferowane rodzicom małych dzieci terapie, które obiecują „wyleczenie” są nadużyciem. </a:t>
            </a:r>
          </a:p>
        </p:txBody>
      </p:sp>
      <p:sp>
        <p:nvSpPr>
          <p:cNvPr id="11" name="pole tekstowe 10">
            <a:extLst>
              <a:ext uri="{FF2B5EF4-FFF2-40B4-BE49-F238E27FC236}">
                <a16:creationId xmlns:a16="http://schemas.microsoft.com/office/drawing/2014/main" id="{C8E51B23-5023-4B94-A17B-8A04C8A7B946}"/>
              </a:ext>
            </a:extLst>
          </p:cNvPr>
          <p:cNvSpPr txBox="1"/>
          <p:nvPr/>
        </p:nvSpPr>
        <p:spPr>
          <a:xfrm>
            <a:off x="8841553" y="6405735"/>
            <a:ext cx="2733227" cy="246221"/>
          </a:xfrm>
          <a:prstGeom prst="rect">
            <a:avLst/>
          </a:prstGeom>
          <a:noFill/>
        </p:spPr>
        <p:txBody>
          <a:bodyPr wrap="square">
            <a:spAutoFit/>
          </a:bodyPr>
          <a:lstStyle/>
          <a:p>
            <a:r>
              <a:rPr lang="pl-PL" sz="1000" dirty="0">
                <a:solidFill>
                  <a:schemeClr val="bg1"/>
                </a:solidFill>
              </a:rPr>
              <a:t>https://jim.org/polskananiebiesko/index.php</a:t>
            </a:r>
          </a:p>
        </p:txBody>
      </p:sp>
    </p:spTree>
    <p:extLst>
      <p:ext uri="{BB962C8B-B14F-4D97-AF65-F5344CB8AC3E}">
        <p14:creationId xmlns:p14="http://schemas.microsoft.com/office/powerpoint/2010/main" val="3136753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6EA1A26-163F-4F15-91F4-F2C51AC9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clipart, lalka&#10;&#10;Opis wygenerowany automatycznie">
            <a:extLst>
              <a:ext uri="{FF2B5EF4-FFF2-40B4-BE49-F238E27FC236}">
                <a16:creationId xmlns:a16="http://schemas.microsoft.com/office/drawing/2014/main" id="{60291F70-0722-4B41-A718-168CBC5C004F}"/>
              </a:ext>
            </a:extLst>
          </p:cNvPr>
          <p:cNvPicPr>
            <a:picLocks noChangeAspect="1"/>
          </p:cNvPicPr>
          <p:nvPr/>
        </p:nvPicPr>
        <p:blipFill rotWithShape="1">
          <a:blip r:embed="rId2">
            <a:extLst>
              <a:ext uri="{28A0092B-C50C-407E-A947-70E740481C1C}">
                <a14:useLocalDpi xmlns:a14="http://schemas.microsoft.com/office/drawing/2010/main" val="0"/>
              </a:ext>
            </a:extLst>
          </a:blip>
          <a:srcRect l="4779"/>
          <a:stretch/>
        </p:blipFill>
        <p:spPr>
          <a:xfrm>
            <a:off x="633999" y="640080"/>
            <a:ext cx="6278529" cy="5588101"/>
          </a:xfrm>
          <a:prstGeom prst="rect">
            <a:avLst/>
          </a:prstGeom>
        </p:spPr>
      </p:pic>
      <p:sp>
        <p:nvSpPr>
          <p:cNvPr id="3" name="Symbol zastępczy zawartości 2">
            <a:extLst>
              <a:ext uri="{FF2B5EF4-FFF2-40B4-BE49-F238E27FC236}">
                <a16:creationId xmlns:a16="http://schemas.microsoft.com/office/drawing/2014/main" id="{E34F3B43-9F81-484A-8071-9EEEBCF6A8A6}"/>
              </a:ext>
            </a:extLst>
          </p:cNvPr>
          <p:cNvSpPr>
            <a:spLocks noGrp="1"/>
          </p:cNvSpPr>
          <p:nvPr>
            <p:ph idx="1"/>
          </p:nvPr>
        </p:nvSpPr>
        <p:spPr>
          <a:xfrm>
            <a:off x="8244234" y="640080"/>
            <a:ext cx="3527556" cy="3358092"/>
          </a:xfrm>
        </p:spPr>
        <p:txBody>
          <a:bodyPr>
            <a:noAutofit/>
          </a:bodyPr>
          <a:lstStyle/>
          <a:p>
            <a:r>
              <a:rPr lang="pl-PL" sz="2000" dirty="0">
                <a:solidFill>
                  <a:schemeClr val="bg1"/>
                </a:solidFill>
              </a:rPr>
              <a:t>6. MIT AUTYZMU TYLKO </a:t>
            </a:r>
            <a:br>
              <a:rPr lang="pl-PL" sz="2000" dirty="0">
                <a:solidFill>
                  <a:schemeClr val="bg1"/>
                </a:solidFill>
              </a:rPr>
            </a:br>
            <a:r>
              <a:rPr lang="pl-PL" sz="2000" dirty="0">
                <a:solidFill>
                  <a:schemeClr val="bg1"/>
                </a:solidFill>
              </a:rPr>
              <a:t>U CHŁOPCÓW </a:t>
            </a:r>
          </a:p>
          <a:p>
            <a:r>
              <a:rPr lang="pl-PL" sz="2000" dirty="0">
                <a:solidFill>
                  <a:schemeClr val="bg1"/>
                </a:solidFill>
              </a:rPr>
              <a:t>Autyzm występuje zarówno </a:t>
            </a:r>
            <a:br>
              <a:rPr lang="pl-PL" sz="2000" dirty="0">
                <a:solidFill>
                  <a:schemeClr val="bg1"/>
                </a:solidFill>
              </a:rPr>
            </a:br>
            <a:r>
              <a:rPr lang="pl-PL" sz="2000" dirty="0">
                <a:solidFill>
                  <a:schemeClr val="bg1"/>
                </a:solidFill>
              </a:rPr>
              <a:t>u chłopców, jak i u dziewczynek. Widoczna niegdyś </a:t>
            </a:r>
            <a:br>
              <a:rPr lang="pl-PL" sz="2000" dirty="0">
                <a:solidFill>
                  <a:schemeClr val="bg1"/>
                </a:solidFill>
              </a:rPr>
            </a:br>
            <a:r>
              <a:rPr lang="pl-PL" sz="2000" dirty="0">
                <a:solidFill>
                  <a:schemeClr val="bg1"/>
                </a:solidFill>
              </a:rPr>
              <a:t>w statystykach różnica </a:t>
            </a:r>
            <a:br>
              <a:rPr lang="pl-PL" sz="2000" dirty="0">
                <a:solidFill>
                  <a:schemeClr val="bg1"/>
                </a:solidFill>
              </a:rPr>
            </a:br>
            <a:r>
              <a:rPr lang="pl-PL" sz="2000" dirty="0">
                <a:solidFill>
                  <a:schemeClr val="bg1"/>
                </a:solidFill>
              </a:rPr>
              <a:t>w częstotliwości występowania u oby płci w ostatnich latach zmniejsza się. Tłumaczy się to rozwojem metod diagnozy. Dziewczynki lepiej dostosowują się społecznie i trudniej je diagnozować. Dodatkowo są osoby autystyczne, które określają się jako niebinarne </a:t>
            </a:r>
            <a:br>
              <a:rPr lang="pl-PL" sz="2000" dirty="0">
                <a:solidFill>
                  <a:schemeClr val="bg1"/>
                </a:solidFill>
              </a:rPr>
            </a:br>
            <a:r>
              <a:rPr lang="pl-PL" sz="2000" dirty="0">
                <a:solidFill>
                  <a:schemeClr val="bg1"/>
                </a:solidFill>
              </a:rPr>
              <a:t>i nie identyfikują się z żadną płcią. </a:t>
            </a:r>
          </a:p>
        </p:txBody>
      </p:sp>
      <p:sp>
        <p:nvSpPr>
          <p:cNvPr id="6" name="pole tekstowe 5">
            <a:extLst>
              <a:ext uri="{FF2B5EF4-FFF2-40B4-BE49-F238E27FC236}">
                <a16:creationId xmlns:a16="http://schemas.microsoft.com/office/drawing/2014/main" id="{81AF0B6C-EE05-47F5-B656-4A05528EF7D4}"/>
              </a:ext>
            </a:extLst>
          </p:cNvPr>
          <p:cNvSpPr txBox="1"/>
          <p:nvPr/>
        </p:nvSpPr>
        <p:spPr>
          <a:xfrm>
            <a:off x="9268287" y="6228181"/>
            <a:ext cx="2858610" cy="246221"/>
          </a:xfrm>
          <a:prstGeom prst="rect">
            <a:avLst/>
          </a:prstGeom>
          <a:noFill/>
        </p:spPr>
        <p:txBody>
          <a:bodyPr wrap="square" rtlCol="0">
            <a:spAutoFit/>
          </a:bodyPr>
          <a:lstStyle/>
          <a:p>
            <a:r>
              <a:rPr lang="pl-PL" sz="1000" dirty="0">
                <a:solidFill>
                  <a:schemeClr val="bg1"/>
                </a:solidFill>
              </a:rPr>
              <a:t>https://jim.org/polskananiebiesko/index.php</a:t>
            </a:r>
          </a:p>
        </p:txBody>
      </p:sp>
    </p:spTree>
    <p:extLst>
      <p:ext uri="{BB962C8B-B14F-4D97-AF65-F5344CB8AC3E}">
        <p14:creationId xmlns:p14="http://schemas.microsoft.com/office/powerpoint/2010/main" val="3866636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5" name="Picture 4" descr="Duża grupa skoczków spadochronowych w powietrzu">
            <a:extLst>
              <a:ext uri="{FF2B5EF4-FFF2-40B4-BE49-F238E27FC236}">
                <a16:creationId xmlns:a16="http://schemas.microsoft.com/office/drawing/2014/main" id="{1A52BE54-DD56-4EB2-9375-CC3107BC75C4}"/>
              </a:ext>
            </a:extLst>
          </p:cNvPr>
          <p:cNvPicPr>
            <a:picLocks noChangeAspect="1"/>
          </p:cNvPicPr>
          <p:nvPr/>
        </p:nvPicPr>
        <p:blipFill rotWithShape="1">
          <a:blip r:embed="rId2"/>
          <a:srcRect l="30834" r="29665"/>
          <a:stretch/>
        </p:blipFill>
        <p:spPr>
          <a:xfrm>
            <a:off x="20" y="-6418"/>
            <a:ext cx="4077443" cy="6864418"/>
          </a:xfrm>
          <a:prstGeom prst="rect">
            <a:avLst/>
          </a:prstGeom>
        </p:spPr>
      </p:pic>
      <p:sp>
        <p:nvSpPr>
          <p:cNvPr id="3" name="Symbol zastępczy zawartości 2">
            <a:extLst>
              <a:ext uri="{FF2B5EF4-FFF2-40B4-BE49-F238E27FC236}">
                <a16:creationId xmlns:a16="http://schemas.microsoft.com/office/drawing/2014/main" id="{4E014B31-E9AA-41CF-BF2C-73C4EE4F42B0}"/>
              </a:ext>
            </a:extLst>
          </p:cNvPr>
          <p:cNvSpPr>
            <a:spLocks noGrp="1"/>
          </p:cNvSpPr>
          <p:nvPr>
            <p:ph idx="1"/>
          </p:nvPr>
        </p:nvSpPr>
        <p:spPr>
          <a:xfrm>
            <a:off x="4604903" y="999625"/>
            <a:ext cx="6428994" cy="3766185"/>
          </a:xfrm>
        </p:spPr>
        <p:txBody>
          <a:bodyPr>
            <a:noAutofit/>
          </a:bodyPr>
          <a:lstStyle/>
          <a:p>
            <a:pPr fontAlgn="base"/>
            <a:r>
              <a:rPr lang="pl-PL" sz="2600" b="0" i="0" dirty="0">
                <a:solidFill>
                  <a:schemeClr val="bg1"/>
                </a:solidFill>
                <a:effectLst/>
                <a:latin typeface="Ubuntu"/>
              </a:rPr>
              <a:t>Nie wszyscy jesteśmy tacy sami. Nie musimy być. Różnorodność jest bogactwem. Szanujmy to. Pamiętajmy, że oni są wśród nas:</a:t>
            </a:r>
          </a:p>
          <a:p>
            <a:pPr fontAlgn="base"/>
            <a:r>
              <a:rPr lang="pl-PL" sz="2600" b="0" i="0" dirty="0">
                <a:solidFill>
                  <a:schemeClr val="bg1"/>
                </a:solidFill>
                <a:effectLst/>
                <a:latin typeface="Ubuntu"/>
              </a:rPr>
              <a:t> </a:t>
            </a:r>
            <a:r>
              <a:rPr lang="pl-PL" sz="2600" b="1" i="0" dirty="0">
                <a:solidFill>
                  <a:schemeClr val="bg1"/>
                </a:solidFill>
                <a:effectLst/>
                <a:latin typeface="inherit"/>
              </a:rPr>
              <a:t>BARDZIEJ</a:t>
            </a:r>
            <a:r>
              <a:rPr lang="pl-PL" sz="2600" b="0" i="0" dirty="0">
                <a:solidFill>
                  <a:schemeClr val="bg1"/>
                </a:solidFill>
                <a:effectLst/>
                <a:latin typeface="Ubuntu"/>
              </a:rPr>
              <a:t> spostrzegawczy,</a:t>
            </a:r>
          </a:p>
          <a:p>
            <a:pPr fontAlgn="base"/>
            <a:r>
              <a:rPr lang="pl-PL" sz="2600" b="0" i="0" dirty="0">
                <a:solidFill>
                  <a:schemeClr val="bg1"/>
                </a:solidFill>
                <a:effectLst/>
                <a:latin typeface="Ubuntu"/>
              </a:rPr>
              <a:t> </a:t>
            </a:r>
            <a:r>
              <a:rPr lang="pl-PL" sz="2600" b="1" i="0" dirty="0">
                <a:solidFill>
                  <a:schemeClr val="bg1"/>
                </a:solidFill>
                <a:effectLst/>
                <a:latin typeface="inherit"/>
              </a:rPr>
              <a:t>BARDZIEJ</a:t>
            </a:r>
            <a:r>
              <a:rPr lang="pl-PL" sz="2600" b="0" i="0" dirty="0">
                <a:solidFill>
                  <a:schemeClr val="bg1"/>
                </a:solidFill>
                <a:effectLst/>
                <a:latin typeface="Ubuntu"/>
              </a:rPr>
              <a:t> analityczni,</a:t>
            </a:r>
          </a:p>
          <a:p>
            <a:pPr fontAlgn="base"/>
            <a:r>
              <a:rPr lang="pl-PL" sz="2600" b="0" i="0" dirty="0">
                <a:solidFill>
                  <a:schemeClr val="bg1"/>
                </a:solidFill>
                <a:effectLst/>
                <a:latin typeface="Ubuntu"/>
              </a:rPr>
              <a:t> </a:t>
            </a:r>
            <a:r>
              <a:rPr lang="pl-PL" sz="2600" b="1" i="0" dirty="0">
                <a:solidFill>
                  <a:schemeClr val="bg1"/>
                </a:solidFill>
                <a:effectLst/>
                <a:latin typeface="inherit"/>
              </a:rPr>
              <a:t>ZBYT</a:t>
            </a:r>
            <a:r>
              <a:rPr lang="pl-PL" sz="2600" b="0" i="0" dirty="0">
                <a:solidFill>
                  <a:schemeClr val="bg1"/>
                </a:solidFill>
                <a:effectLst/>
                <a:latin typeface="Ubuntu"/>
              </a:rPr>
              <a:t> dosłowni,</a:t>
            </a:r>
          </a:p>
          <a:p>
            <a:pPr fontAlgn="base"/>
            <a:r>
              <a:rPr lang="pl-PL" sz="2600" b="1" i="0" dirty="0">
                <a:solidFill>
                  <a:schemeClr val="bg1"/>
                </a:solidFill>
                <a:effectLst/>
                <a:latin typeface="inherit"/>
              </a:rPr>
              <a:t> ZA BARDZO</a:t>
            </a:r>
            <a:r>
              <a:rPr lang="pl-PL" sz="2600" b="0" i="0" dirty="0">
                <a:solidFill>
                  <a:schemeClr val="bg1"/>
                </a:solidFill>
                <a:effectLst/>
                <a:latin typeface="Ubuntu"/>
              </a:rPr>
              <a:t> szczerzy,</a:t>
            </a:r>
          </a:p>
          <a:p>
            <a:pPr fontAlgn="base"/>
            <a:r>
              <a:rPr lang="pl-PL" sz="2600" b="0" i="0" dirty="0">
                <a:solidFill>
                  <a:schemeClr val="bg1"/>
                </a:solidFill>
                <a:effectLst/>
                <a:latin typeface="Ubuntu"/>
              </a:rPr>
              <a:t> czasem </a:t>
            </a:r>
            <a:r>
              <a:rPr lang="pl-PL" sz="2600" b="1" i="0" dirty="0">
                <a:solidFill>
                  <a:schemeClr val="bg1"/>
                </a:solidFill>
                <a:effectLst/>
                <a:latin typeface="inherit"/>
              </a:rPr>
              <a:t>ZBYT</a:t>
            </a:r>
            <a:r>
              <a:rPr lang="pl-PL" sz="2600" b="0" i="0" dirty="0">
                <a:solidFill>
                  <a:schemeClr val="bg1"/>
                </a:solidFill>
                <a:effectLst/>
                <a:latin typeface="Ubuntu"/>
              </a:rPr>
              <a:t> uparci.</a:t>
            </a:r>
          </a:p>
          <a:p>
            <a:pPr fontAlgn="base"/>
            <a:r>
              <a:rPr lang="pl-PL" sz="2600" b="0" i="0" dirty="0">
                <a:solidFill>
                  <a:schemeClr val="bg1"/>
                </a:solidFill>
                <a:effectLst/>
                <a:latin typeface="Ubuntu"/>
              </a:rPr>
              <a:t> Nie są </a:t>
            </a:r>
            <a:r>
              <a:rPr lang="pl-PL" sz="2600" b="1" i="0" dirty="0">
                <a:solidFill>
                  <a:schemeClr val="bg1"/>
                </a:solidFill>
                <a:effectLst/>
                <a:latin typeface="inherit"/>
              </a:rPr>
              <a:t>INNI</a:t>
            </a:r>
            <a:r>
              <a:rPr lang="pl-PL" sz="2600" b="0" i="0" dirty="0">
                <a:solidFill>
                  <a:schemeClr val="bg1"/>
                </a:solidFill>
                <a:effectLst/>
                <a:latin typeface="Ubuntu"/>
              </a:rPr>
              <a:t>. Są </a:t>
            </a:r>
            <a:r>
              <a:rPr lang="pl-PL" sz="2600" b="1" i="0" u="sng" dirty="0">
                <a:solidFill>
                  <a:schemeClr val="bg1"/>
                </a:solidFill>
                <a:effectLst/>
                <a:latin typeface="inherit"/>
              </a:rPr>
              <a:t>BARDZIEJ.</a:t>
            </a:r>
            <a:endParaRPr lang="pl-PL" sz="2600" b="0" i="0" dirty="0">
              <a:solidFill>
                <a:schemeClr val="bg1"/>
              </a:solidFill>
              <a:effectLst/>
              <a:latin typeface="Ubuntu"/>
            </a:endParaRPr>
          </a:p>
          <a:p>
            <a:endParaRPr lang="pl-PL" sz="2600" dirty="0"/>
          </a:p>
        </p:txBody>
      </p:sp>
      <p:sp>
        <p:nvSpPr>
          <p:cNvPr id="4" name="pole tekstowe 3">
            <a:extLst>
              <a:ext uri="{FF2B5EF4-FFF2-40B4-BE49-F238E27FC236}">
                <a16:creationId xmlns:a16="http://schemas.microsoft.com/office/drawing/2014/main" id="{07A0202F-21D5-4CCF-9B87-87E74E25E74D}"/>
              </a:ext>
            </a:extLst>
          </p:cNvPr>
          <p:cNvSpPr txBox="1"/>
          <p:nvPr/>
        </p:nvSpPr>
        <p:spPr>
          <a:xfrm>
            <a:off x="7794595" y="6345180"/>
            <a:ext cx="4190260" cy="246221"/>
          </a:xfrm>
          <a:prstGeom prst="rect">
            <a:avLst/>
          </a:prstGeom>
          <a:noFill/>
        </p:spPr>
        <p:txBody>
          <a:bodyPr wrap="square" rtlCol="0">
            <a:spAutoFit/>
          </a:bodyPr>
          <a:lstStyle/>
          <a:p>
            <a:r>
              <a:rPr lang="pl-PL" sz="1000" dirty="0">
                <a:solidFill>
                  <a:schemeClr val="bg1"/>
                </a:solidFill>
              </a:rPr>
              <a:t>https://sp4.nowytarg.pl/2-kwietnia-swiatowy-dzien-swiadomosci-autyzmu</a:t>
            </a:r>
          </a:p>
        </p:txBody>
      </p:sp>
    </p:spTree>
    <p:extLst>
      <p:ext uri="{BB962C8B-B14F-4D97-AF65-F5344CB8AC3E}">
        <p14:creationId xmlns:p14="http://schemas.microsoft.com/office/powerpoint/2010/main" val="3344934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B8D7DC5-9958-4EFE-A824-271487DA684E}"/>
              </a:ext>
            </a:extLst>
          </p:cNvPr>
          <p:cNvSpPr>
            <a:spLocks noGrp="1"/>
          </p:cNvSpPr>
          <p:nvPr>
            <p:ph idx="1"/>
          </p:nvPr>
        </p:nvSpPr>
        <p:spPr>
          <a:xfrm>
            <a:off x="5288349" y="639764"/>
            <a:ext cx="6142032" cy="5492749"/>
          </a:xfrm>
        </p:spPr>
        <p:txBody>
          <a:bodyPr anchor="ctr">
            <a:normAutofit/>
          </a:bodyPr>
          <a:lstStyle/>
          <a:p>
            <a:r>
              <a:rPr lang="pl-PL" sz="6000" dirty="0"/>
              <a:t>Dziękuję </a:t>
            </a:r>
          </a:p>
        </p:txBody>
      </p:sp>
      <p:sp>
        <p:nvSpPr>
          <p:cNvPr id="4" name="pole tekstowe 3">
            <a:extLst>
              <a:ext uri="{FF2B5EF4-FFF2-40B4-BE49-F238E27FC236}">
                <a16:creationId xmlns:a16="http://schemas.microsoft.com/office/drawing/2014/main" id="{3E695A14-A9EB-45B1-A93F-F028CF0022F5}"/>
              </a:ext>
            </a:extLst>
          </p:cNvPr>
          <p:cNvSpPr txBox="1"/>
          <p:nvPr/>
        </p:nvSpPr>
        <p:spPr>
          <a:xfrm>
            <a:off x="9229725" y="6132513"/>
            <a:ext cx="4657725" cy="369332"/>
          </a:xfrm>
          <a:prstGeom prst="rect">
            <a:avLst/>
          </a:prstGeom>
          <a:noFill/>
        </p:spPr>
        <p:txBody>
          <a:bodyPr wrap="square" rtlCol="0">
            <a:spAutoFit/>
          </a:bodyPr>
          <a:lstStyle/>
          <a:p>
            <a:r>
              <a:rPr lang="pl-PL" dirty="0"/>
              <a:t>Aleksandra Ostapowska </a:t>
            </a:r>
          </a:p>
        </p:txBody>
      </p:sp>
    </p:spTree>
    <p:extLst>
      <p:ext uri="{BB962C8B-B14F-4D97-AF65-F5344CB8AC3E}">
        <p14:creationId xmlns:p14="http://schemas.microsoft.com/office/powerpoint/2010/main" val="113913451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E1AE18F-7D8B-470A-8511-1D8D3460D4BB}"/>
              </a:ext>
            </a:extLst>
          </p:cNvPr>
          <p:cNvSpPr>
            <a:spLocks noGrp="1"/>
          </p:cNvSpPr>
          <p:nvPr>
            <p:ph type="title"/>
          </p:nvPr>
        </p:nvSpPr>
        <p:spPr>
          <a:xfrm>
            <a:off x="706299" y="639763"/>
            <a:ext cx="3947998" cy="5492750"/>
          </a:xfrm>
        </p:spPr>
        <p:txBody>
          <a:bodyPr>
            <a:normAutofit/>
          </a:bodyPr>
          <a:lstStyle/>
          <a:p>
            <a:r>
              <a:rPr lang="pl-PL" sz="5600" b="1" i="0">
                <a:solidFill>
                  <a:srgbClr val="FFFFFF"/>
                </a:solidFill>
                <a:effectLst/>
                <a:latin typeface="NonBreakingSpaceOverride"/>
              </a:rPr>
              <a:t>Światowy Dzień Wiedzy na Temat Autyzmu, przypada na 2 kwietnia </a:t>
            </a:r>
            <a:endParaRPr lang="pl-PL" sz="5600">
              <a:solidFill>
                <a:srgbClr val="FFFFFF"/>
              </a:solidFill>
            </a:endParaRP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A06D4A2-C368-420A-8EA8-9E0D5B15A874}"/>
              </a:ext>
            </a:extLst>
          </p:cNvPr>
          <p:cNvSpPr>
            <a:spLocks noGrp="1"/>
          </p:cNvSpPr>
          <p:nvPr>
            <p:ph idx="1"/>
          </p:nvPr>
        </p:nvSpPr>
        <p:spPr>
          <a:xfrm>
            <a:off x="5288349" y="639764"/>
            <a:ext cx="6142032" cy="5492749"/>
          </a:xfrm>
        </p:spPr>
        <p:txBody>
          <a:bodyPr anchor="ctr">
            <a:normAutofit/>
          </a:bodyPr>
          <a:lstStyle/>
          <a:p>
            <a:pPr algn="just"/>
            <a:r>
              <a:rPr lang="pl-PL" dirty="0">
                <a:latin typeface="NonBreakingSpaceOverride"/>
              </a:rPr>
              <a:t>Tego dnia </a:t>
            </a:r>
            <a:r>
              <a:rPr lang="pl-PL" b="0" i="0" dirty="0">
                <a:effectLst/>
                <a:latin typeface="NonBreakingSpaceOverride"/>
              </a:rPr>
              <a:t>Fundacja SYNAPSIS, wraz z innymi organizacjami działającymi na rzecz osób z autyzmem w Polsce i na świecie, celebruje to święto, włączając się w globalną akcję </a:t>
            </a:r>
            <a:r>
              <a:rPr lang="pl-PL" b="1" i="0" dirty="0">
                <a:effectLst/>
                <a:latin typeface="NonBreakingSpaceOverride"/>
              </a:rPr>
              <a:t>„Zaświeć się na niebiesko“</a:t>
            </a:r>
            <a:r>
              <a:rPr lang="pl-PL" b="0" i="0" dirty="0">
                <a:effectLst/>
                <a:latin typeface="NonBreakingSpaceOverride"/>
              </a:rPr>
              <a:t>. W tym dniu symbolem solidarności z osobami z autyzmem będzie kolor niebieski.</a:t>
            </a:r>
            <a:endParaRPr lang="pl-PL" dirty="0"/>
          </a:p>
        </p:txBody>
      </p:sp>
      <p:sp>
        <p:nvSpPr>
          <p:cNvPr id="4" name="pole tekstowe 3">
            <a:extLst>
              <a:ext uri="{FF2B5EF4-FFF2-40B4-BE49-F238E27FC236}">
                <a16:creationId xmlns:a16="http://schemas.microsoft.com/office/drawing/2014/main" id="{C4D3690A-54DF-4860-81E5-29F0237FAB60}"/>
              </a:ext>
            </a:extLst>
          </p:cNvPr>
          <p:cNvSpPr txBox="1"/>
          <p:nvPr/>
        </p:nvSpPr>
        <p:spPr>
          <a:xfrm>
            <a:off x="8247355" y="6467779"/>
            <a:ext cx="3731581" cy="246221"/>
          </a:xfrm>
          <a:prstGeom prst="rect">
            <a:avLst/>
          </a:prstGeom>
          <a:noFill/>
        </p:spPr>
        <p:txBody>
          <a:bodyPr wrap="square" rtlCol="0">
            <a:spAutoFit/>
          </a:bodyPr>
          <a:lstStyle/>
          <a:p>
            <a:r>
              <a:rPr lang="pl-PL" sz="1000" dirty="0"/>
              <a:t>https://dziecisawazne.pl/swiatowy-dzien-wiedzy-na-temat-autyzmu/</a:t>
            </a:r>
          </a:p>
        </p:txBody>
      </p:sp>
    </p:spTree>
    <p:extLst>
      <p:ext uri="{BB962C8B-B14F-4D97-AF65-F5344CB8AC3E}">
        <p14:creationId xmlns:p14="http://schemas.microsoft.com/office/powerpoint/2010/main" val="145353516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8AFA8E6-47B6-4D2E-A078-47523CC3465E}"/>
              </a:ext>
            </a:extLst>
          </p:cNvPr>
          <p:cNvSpPr>
            <a:spLocks noGrp="1"/>
          </p:cNvSpPr>
          <p:nvPr>
            <p:ph type="title"/>
          </p:nvPr>
        </p:nvSpPr>
        <p:spPr>
          <a:xfrm>
            <a:off x="706299" y="639763"/>
            <a:ext cx="3947998" cy="5492750"/>
          </a:xfrm>
        </p:spPr>
        <p:txBody>
          <a:bodyPr>
            <a:normAutofit/>
          </a:bodyPr>
          <a:lstStyle/>
          <a:p>
            <a:r>
              <a:rPr lang="pl-PL" sz="6000">
                <a:solidFill>
                  <a:srgbClr val="FFFFFF"/>
                </a:solidFill>
              </a:rPr>
              <a:t>Czym jest Autyzm ?</a:t>
            </a:r>
            <a:br>
              <a:rPr lang="pl-PL" sz="6000">
                <a:solidFill>
                  <a:srgbClr val="FFFFFF"/>
                </a:solidFill>
              </a:rPr>
            </a:br>
            <a:endParaRPr lang="pl-PL" sz="6000">
              <a:solidFill>
                <a:srgbClr val="FFFFFF"/>
              </a:solidFill>
            </a:endParaRP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05DF7813-D40D-49E6-B4A6-6480C6BFBE89}"/>
              </a:ext>
            </a:extLst>
          </p:cNvPr>
          <p:cNvSpPr>
            <a:spLocks noGrp="1"/>
          </p:cNvSpPr>
          <p:nvPr>
            <p:ph idx="1"/>
          </p:nvPr>
        </p:nvSpPr>
        <p:spPr>
          <a:xfrm>
            <a:off x="5288349" y="639764"/>
            <a:ext cx="6142032" cy="5492749"/>
          </a:xfrm>
        </p:spPr>
        <p:txBody>
          <a:bodyPr anchor="ctr">
            <a:normAutofit/>
          </a:bodyPr>
          <a:lstStyle/>
          <a:p>
            <a:pPr algn="just"/>
            <a:r>
              <a:rPr lang="pl-PL" b="0" i="0" dirty="0">
                <a:effectLst/>
                <a:latin typeface="Open Sans"/>
              </a:rPr>
              <a:t>Autyzm jest zaburzeniem rozwojowym, które obejmuje wiele sfer funkcjonowania danego człowieka. Pojawia się on tuż po urodzeniu lub do 36 miesiąca życia (okres wczesnego dzieciństwa). Polega na odizolowaniu się człowieka od świata zewnętrznego, a także ograniczeniu wymiany informacji pomiędzy osobą cierpiącą na tego typu zaburzenie, </a:t>
            </a:r>
            <a:br>
              <a:rPr lang="pl-PL" b="0" i="0" dirty="0">
                <a:effectLst/>
                <a:latin typeface="Open Sans"/>
              </a:rPr>
            </a:br>
            <a:r>
              <a:rPr lang="pl-PL" b="0" i="0" dirty="0">
                <a:effectLst/>
                <a:latin typeface="Open Sans"/>
              </a:rPr>
              <a:t>a środowiskiem zewnętrznym. </a:t>
            </a:r>
            <a:endParaRPr lang="pl-PL" dirty="0"/>
          </a:p>
        </p:txBody>
      </p:sp>
      <p:sp>
        <p:nvSpPr>
          <p:cNvPr id="4" name="pole tekstowe 3">
            <a:extLst>
              <a:ext uri="{FF2B5EF4-FFF2-40B4-BE49-F238E27FC236}">
                <a16:creationId xmlns:a16="http://schemas.microsoft.com/office/drawing/2014/main" id="{489A45FB-8B1C-4E7C-B510-F0FC664E251A}"/>
              </a:ext>
            </a:extLst>
          </p:cNvPr>
          <p:cNvSpPr txBox="1"/>
          <p:nvPr/>
        </p:nvSpPr>
        <p:spPr>
          <a:xfrm>
            <a:off x="7566734" y="6372146"/>
            <a:ext cx="4625266" cy="246221"/>
          </a:xfrm>
          <a:prstGeom prst="rect">
            <a:avLst/>
          </a:prstGeom>
          <a:noFill/>
        </p:spPr>
        <p:txBody>
          <a:bodyPr wrap="square" rtlCol="0">
            <a:spAutoFit/>
          </a:bodyPr>
          <a:lstStyle/>
          <a:p>
            <a:r>
              <a:rPr lang="pl-PL" sz="1000" dirty="0"/>
              <a:t>https://www.gov.pl/web/wsse-bydgoszcz/swiatowy-dzien-swiadomosci-o-autyzmie</a:t>
            </a:r>
          </a:p>
        </p:txBody>
      </p:sp>
    </p:spTree>
    <p:extLst>
      <p:ext uri="{BB962C8B-B14F-4D97-AF65-F5344CB8AC3E}">
        <p14:creationId xmlns:p14="http://schemas.microsoft.com/office/powerpoint/2010/main" val="311863347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ABEB033-2A9B-4386-8957-D7D1D2F77ACD}"/>
              </a:ext>
            </a:extLst>
          </p:cNvPr>
          <p:cNvSpPr>
            <a:spLocks noGrp="1"/>
          </p:cNvSpPr>
          <p:nvPr>
            <p:ph type="title"/>
          </p:nvPr>
        </p:nvSpPr>
        <p:spPr>
          <a:xfrm>
            <a:off x="706299" y="639763"/>
            <a:ext cx="3947998" cy="5492750"/>
          </a:xfrm>
        </p:spPr>
        <p:txBody>
          <a:bodyPr>
            <a:normAutofit/>
          </a:bodyPr>
          <a:lstStyle/>
          <a:p>
            <a:r>
              <a:rPr lang="pl-PL" sz="7200" dirty="0">
                <a:solidFill>
                  <a:srgbClr val="FFFFFF"/>
                </a:solidFill>
              </a:rPr>
              <a:t>5</a:t>
            </a:r>
            <a:r>
              <a:rPr lang="pl-PL" sz="6000" dirty="0">
                <a:solidFill>
                  <a:srgbClr val="FFFFFF"/>
                </a:solidFill>
              </a:rPr>
              <a:t> ciekawostek o Autyzmie </a:t>
            </a: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3DB1C03-199F-466B-B75A-DE6A54031BF1}"/>
              </a:ext>
            </a:extLst>
          </p:cNvPr>
          <p:cNvSpPr>
            <a:spLocks noGrp="1"/>
          </p:cNvSpPr>
          <p:nvPr>
            <p:ph idx="1"/>
          </p:nvPr>
        </p:nvSpPr>
        <p:spPr>
          <a:xfrm>
            <a:off x="5288349" y="639764"/>
            <a:ext cx="6142032" cy="5492749"/>
          </a:xfrm>
        </p:spPr>
        <p:txBody>
          <a:bodyPr anchor="ctr">
            <a:normAutofit/>
          </a:bodyPr>
          <a:lstStyle/>
          <a:p>
            <a:pPr algn="just" fontAlgn="base">
              <a:buFont typeface="+mj-lt"/>
              <a:buAutoNum type="arabicPeriod"/>
            </a:pPr>
            <a:r>
              <a:rPr lang="pl-PL" sz="2000" b="0" i="0" dirty="0">
                <a:effectLst/>
                <a:latin typeface="inherit"/>
              </a:rPr>
              <a:t>Autyzm to zespół cech, które utrudniają budowanie satysfakcjonujących relacji z innymi i sprawiają, że ludziom trudniej jest odnaleźć się w różnych sytuacjach społecznych.</a:t>
            </a:r>
          </a:p>
        </p:txBody>
      </p:sp>
      <p:sp>
        <p:nvSpPr>
          <p:cNvPr id="4" name="pole tekstowe 3">
            <a:extLst>
              <a:ext uri="{FF2B5EF4-FFF2-40B4-BE49-F238E27FC236}">
                <a16:creationId xmlns:a16="http://schemas.microsoft.com/office/drawing/2014/main" id="{940934AF-7BB0-4082-86A7-F517D9D71E5D}"/>
              </a:ext>
            </a:extLst>
          </p:cNvPr>
          <p:cNvSpPr txBox="1"/>
          <p:nvPr/>
        </p:nvSpPr>
        <p:spPr>
          <a:xfrm>
            <a:off x="7457243" y="6358370"/>
            <a:ext cx="4563122" cy="246221"/>
          </a:xfrm>
          <a:prstGeom prst="rect">
            <a:avLst/>
          </a:prstGeom>
          <a:noFill/>
        </p:spPr>
        <p:txBody>
          <a:bodyPr wrap="square" rtlCol="0">
            <a:spAutoFit/>
          </a:bodyPr>
          <a:lstStyle/>
          <a:p>
            <a:r>
              <a:rPr lang="pl-PL" sz="1000" dirty="0"/>
              <a:t>https://sp4.nowytarg.pl/2-kwietnia-swiatowy-dzien-swiadomosci-autyzmu</a:t>
            </a:r>
          </a:p>
        </p:txBody>
      </p:sp>
    </p:spTree>
    <p:extLst>
      <p:ext uri="{BB962C8B-B14F-4D97-AF65-F5344CB8AC3E}">
        <p14:creationId xmlns:p14="http://schemas.microsoft.com/office/powerpoint/2010/main" val="380431191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A432622-312A-4D0F-8827-18974605BAE6}"/>
              </a:ext>
            </a:extLst>
          </p:cNvPr>
          <p:cNvSpPr>
            <a:spLocks noGrp="1"/>
          </p:cNvSpPr>
          <p:nvPr>
            <p:ph idx="1"/>
          </p:nvPr>
        </p:nvSpPr>
        <p:spPr>
          <a:xfrm>
            <a:off x="5288349" y="639764"/>
            <a:ext cx="6142032" cy="5492749"/>
          </a:xfrm>
        </p:spPr>
        <p:txBody>
          <a:bodyPr anchor="ctr">
            <a:normAutofit/>
          </a:bodyPr>
          <a:lstStyle/>
          <a:p>
            <a:r>
              <a:rPr lang="pl-PL">
                <a:effectLst/>
                <a:latin typeface="Calibri" panose="020F0502020204030204" pitchFamily="34" charset="0"/>
                <a:ea typeface="Calibri" panose="020F0502020204030204" pitchFamily="34" charset="0"/>
                <a:cs typeface="Times New Roman" panose="02020603050405020304" pitchFamily="18" charset="0"/>
              </a:rPr>
              <a:t>2. Autyzm powoduje trudności zarówno w kontaktach społecznych, jak i w uczeniu się oraz postrzeganiu otoczenia.</a:t>
            </a:r>
          </a:p>
          <a:p>
            <a:endParaRPr lang="pl-PL" dirty="0"/>
          </a:p>
        </p:txBody>
      </p:sp>
    </p:spTree>
    <p:extLst>
      <p:ext uri="{BB962C8B-B14F-4D97-AF65-F5344CB8AC3E}">
        <p14:creationId xmlns:p14="http://schemas.microsoft.com/office/powerpoint/2010/main" val="51053550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5691528-B2ED-4AAA-BFB1-0B83F81CC4E0}"/>
              </a:ext>
            </a:extLst>
          </p:cNvPr>
          <p:cNvSpPr>
            <a:spLocks noGrp="1"/>
          </p:cNvSpPr>
          <p:nvPr>
            <p:ph idx="1"/>
          </p:nvPr>
        </p:nvSpPr>
        <p:spPr>
          <a:xfrm>
            <a:off x="5288349" y="639764"/>
            <a:ext cx="6142032" cy="5492749"/>
          </a:xfrm>
        </p:spPr>
        <p:txBody>
          <a:bodyPr anchor="ctr">
            <a:normAutofit/>
          </a:bodyPr>
          <a:lstStyle/>
          <a:p>
            <a:r>
              <a:rPr lang="pl-PL" dirty="0">
                <a:effectLst/>
                <a:latin typeface="Calibri" panose="020F0502020204030204" pitchFamily="34" charset="0"/>
                <a:ea typeface="Calibri" panose="020F0502020204030204" pitchFamily="34" charset="0"/>
                <a:cs typeface="Times New Roman" panose="02020603050405020304" pitchFamily="18" charset="0"/>
              </a:rPr>
              <a:t>3. ONZ uznaje autyzm za jeden z najpoważniejszych problemów zdrowotnych świata obok raka, cukrzycy </a:t>
            </a:r>
            <a:br>
              <a:rPr lang="pl-PL" dirty="0">
                <a:effectLst/>
                <a:latin typeface="Calibri" panose="020F0502020204030204" pitchFamily="34" charset="0"/>
                <a:ea typeface="Calibri" panose="020F0502020204030204" pitchFamily="34" charset="0"/>
                <a:cs typeface="Times New Roman" panose="02020603050405020304" pitchFamily="18" charset="0"/>
              </a:rPr>
            </a:br>
            <a:r>
              <a:rPr lang="pl-PL" dirty="0">
                <a:effectLst/>
                <a:latin typeface="Calibri" panose="020F0502020204030204" pitchFamily="34" charset="0"/>
                <a:ea typeface="Calibri" panose="020F0502020204030204" pitchFamily="34" charset="0"/>
                <a:cs typeface="Times New Roman" panose="02020603050405020304" pitchFamily="18" charset="0"/>
              </a:rPr>
              <a:t>i AIDS.</a:t>
            </a:r>
          </a:p>
          <a:p>
            <a:endParaRPr lang="pl-PL" dirty="0"/>
          </a:p>
        </p:txBody>
      </p:sp>
    </p:spTree>
    <p:extLst>
      <p:ext uri="{BB962C8B-B14F-4D97-AF65-F5344CB8AC3E}">
        <p14:creationId xmlns:p14="http://schemas.microsoft.com/office/powerpoint/2010/main" val="226978654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21F79C52-FF71-44C0-B3E5-2BEA8425438E}"/>
              </a:ext>
            </a:extLst>
          </p:cNvPr>
          <p:cNvSpPr>
            <a:spLocks noGrp="1"/>
          </p:cNvSpPr>
          <p:nvPr>
            <p:ph idx="1"/>
          </p:nvPr>
        </p:nvSpPr>
        <p:spPr>
          <a:xfrm>
            <a:off x="5288349" y="639764"/>
            <a:ext cx="6142032" cy="5492749"/>
          </a:xfrm>
        </p:spPr>
        <p:txBody>
          <a:bodyPr anchor="ctr">
            <a:normAutofit/>
          </a:bodyPr>
          <a:lstStyle/>
          <a:p>
            <a:r>
              <a:rPr lang="pl-PL" dirty="0">
                <a:effectLst/>
                <a:latin typeface="Calibri" panose="020F0502020204030204" pitchFamily="34" charset="0"/>
                <a:ea typeface="Calibri" panose="020F0502020204030204" pitchFamily="34" charset="0"/>
                <a:cs typeface="Times New Roman" panose="02020603050405020304" pitchFamily="18" charset="0"/>
              </a:rPr>
              <a:t>4. W Polsce zaburzenia ze spektrum autyzmu diagnozowane są u jednego dziecka na około 150 – jako że autyzm należy do tzw. chorób cywilizacyjnych, ta liczba stale rośnie.</a:t>
            </a:r>
          </a:p>
          <a:p>
            <a:endParaRPr lang="pl-PL" dirty="0"/>
          </a:p>
        </p:txBody>
      </p:sp>
    </p:spTree>
    <p:extLst>
      <p:ext uri="{BB962C8B-B14F-4D97-AF65-F5344CB8AC3E}">
        <p14:creationId xmlns:p14="http://schemas.microsoft.com/office/powerpoint/2010/main" val="129968585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77F9F79-F090-4C70-A608-21A63CA1218B}"/>
              </a:ext>
            </a:extLst>
          </p:cNvPr>
          <p:cNvSpPr>
            <a:spLocks noGrp="1"/>
          </p:cNvSpPr>
          <p:nvPr>
            <p:ph idx="1"/>
          </p:nvPr>
        </p:nvSpPr>
        <p:spPr>
          <a:xfrm>
            <a:off x="5288349" y="639764"/>
            <a:ext cx="6142032" cy="5492749"/>
          </a:xfrm>
        </p:spPr>
        <p:txBody>
          <a:bodyPr anchor="ctr">
            <a:normAutofit/>
          </a:bodyPr>
          <a:lstStyle/>
          <a:p>
            <a:r>
              <a:rPr lang="pl-PL" dirty="0">
                <a:effectLst/>
                <a:latin typeface="Calibri" panose="020F0502020204030204" pitchFamily="34" charset="0"/>
                <a:ea typeface="Calibri" panose="020F0502020204030204" pitchFamily="34" charset="0"/>
                <a:cs typeface="Times New Roman" panose="02020603050405020304" pitchFamily="18" charset="0"/>
              </a:rPr>
              <a:t>5. Mimo, iż wraz ze wzrostem ilości diagnozowanych osób, wzrasta również wiedza na temat objawów i metod terapii zaburzeń ze spektrum autyzmu, świadomość społeczna na jego temat jest wciąż niewystarczająca.</a:t>
            </a:r>
          </a:p>
          <a:p>
            <a:endParaRPr lang="pl-PL" dirty="0"/>
          </a:p>
        </p:txBody>
      </p:sp>
    </p:spTree>
    <p:extLst>
      <p:ext uri="{BB962C8B-B14F-4D97-AF65-F5344CB8AC3E}">
        <p14:creationId xmlns:p14="http://schemas.microsoft.com/office/powerpoint/2010/main" val="108527460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2C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solidFill>
              <a:srgbClr val="22C2D7"/>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ymbol zastępczy zawartości 4" descr="Obraz zawierający tekst, tablica suchościerna&#10;&#10;Opis wygenerowany automatycznie">
            <a:extLst>
              <a:ext uri="{FF2B5EF4-FFF2-40B4-BE49-F238E27FC236}">
                <a16:creationId xmlns:a16="http://schemas.microsoft.com/office/drawing/2014/main" id="{0C88264B-0844-43D8-8457-B27402CE73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7605" y="796978"/>
            <a:ext cx="7656791" cy="5264044"/>
          </a:xfrm>
          <a:prstGeom prst="rect">
            <a:avLst/>
          </a:prstGeom>
        </p:spPr>
      </p:pic>
      <p:sp>
        <p:nvSpPr>
          <p:cNvPr id="6" name="pole tekstowe 5">
            <a:extLst>
              <a:ext uri="{FF2B5EF4-FFF2-40B4-BE49-F238E27FC236}">
                <a16:creationId xmlns:a16="http://schemas.microsoft.com/office/drawing/2014/main" id="{719E86BE-1CC9-4172-AFAD-114C7B673465}"/>
              </a:ext>
            </a:extLst>
          </p:cNvPr>
          <p:cNvSpPr txBox="1"/>
          <p:nvPr/>
        </p:nvSpPr>
        <p:spPr>
          <a:xfrm>
            <a:off x="8158580" y="6522587"/>
            <a:ext cx="3790764" cy="246221"/>
          </a:xfrm>
          <a:prstGeom prst="rect">
            <a:avLst/>
          </a:prstGeom>
          <a:noFill/>
        </p:spPr>
        <p:txBody>
          <a:bodyPr wrap="square" rtlCol="0">
            <a:spAutoFit/>
          </a:bodyPr>
          <a:lstStyle/>
          <a:p>
            <a:r>
              <a:rPr lang="pl-PL" sz="1000" dirty="0"/>
              <a:t>https://www.caritas.gda.pl/swiatowy-dzien-swiadomosci-autyzmu/</a:t>
            </a:r>
          </a:p>
        </p:txBody>
      </p:sp>
    </p:spTree>
    <p:extLst>
      <p:ext uri="{BB962C8B-B14F-4D97-AF65-F5344CB8AC3E}">
        <p14:creationId xmlns:p14="http://schemas.microsoft.com/office/powerpoint/2010/main" val="4058623808"/>
      </p:ext>
    </p:extLst>
  </p:cSld>
  <p:clrMapOvr>
    <a:masterClrMapping/>
  </p:clrMapOvr>
</p:sld>
</file>

<file path=ppt/theme/theme1.xml><?xml version="1.0" encoding="utf-8"?>
<a:theme xmlns:a="http://schemas.openxmlformats.org/drawingml/2006/main" name="Wielkomiejski">
  <a:themeElements>
    <a:clrScheme name="Wielkomiejski">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Wielkomiejski">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elkomiejski">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TM03457491[[fn=Wielkomiejski]]</Template>
  <TotalTime>79</TotalTime>
  <Words>818</Words>
  <Application>Microsoft Office PowerPoint</Application>
  <PresentationFormat>Panoramiczny</PresentationFormat>
  <Paragraphs>46</Paragraphs>
  <Slides>17</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17</vt:i4>
      </vt:variant>
    </vt:vector>
  </HeadingPairs>
  <TitlesOfParts>
    <vt:vector size="25" baseType="lpstr">
      <vt:lpstr>Arial</vt:lpstr>
      <vt:lpstr>Calibri</vt:lpstr>
      <vt:lpstr>Calibri Light</vt:lpstr>
      <vt:lpstr>inherit</vt:lpstr>
      <vt:lpstr>NonBreakingSpaceOverride</vt:lpstr>
      <vt:lpstr>Open Sans</vt:lpstr>
      <vt:lpstr>Ubuntu</vt:lpstr>
      <vt:lpstr>Wielkomiejski</vt:lpstr>
      <vt:lpstr>Światowy Dzień Świadomości o Autyzmie</vt:lpstr>
      <vt:lpstr>Światowy Dzień Wiedzy na Temat Autyzmu, przypada na 2 kwietnia </vt:lpstr>
      <vt:lpstr>Czym jest Autyzm ? </vt:lpstr>
      <vt:lpstr>5 ciekawostek o Autyzmie </vt:lpstr>
      <vt:lpstr>Prezentacja programu PowerPoint</vt:lpstr>
      <vt:lpstr>Prezentacja programu PowerPoint</vt:lpstr>
      <vt:lpstr>Prezentacja programu PowerPoint</vt:lpstr>
      <vt:lpstr>Prezentacja programu PowerPoint</vt:lpstr>
      <vt:lpstr>Prezentacja programu PowerPoint</vt:lpstr>
      <vt:lpstr>6 mitów na temat Autyzmu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Światowy Dzień Świadomości o Autyzmie</dc:title>
  <dc:creator>Ostapowska Aleksandra</dc:creator>
  <cp:lastModifiedBy>Ostapowska Aleksandra</cp:lastModifiedBy>
  <cp:revision>14</cp:revision>
  <dcterms:created xsi:type="dcterms:W3CDTF">2021-04-15T10:40:44Z</dcterms:created>
  <dcterms:modified xsi:type="dcterms:W3CDTF">2021-04-15T12:01:56Z</dcterms:modified>
</cp:coreProperties>
</file>