
<file path=[Content_Types].xml><?xml version="1.0" encoding="utf-8"?>
<Types xmlns="http://schemas.openxmlformats.org/package/2006/content-types">
  <Default Extension="bmp" ContentType="image/bmp"/>
  <Default Extension="aac" ContentType="audio/aac"/>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48"/>
  </p:notesMasterIdLst>
  <p:sldIdLst>
    <p:sldId id="256" r:id="rId2"/>
    <p:sldId id="320" r:id="rId3"/>
    <p:sldId id="257" r:id="rId4"/>
    <p:sldId id="258" r:id="rId5"/>
    <p:sldId id="259" r:id="rId6"/>
    <p:sldId id="260" r:id="rId7"/>
    <p:sldId id="261" r:id="rId8"/>
    <p:sldId id="262" r:id="rId9"/>
    <p:sldId id="263" r:id="rId10"/>
    <p:sldId id="268" r:id="rId11"/>
    <p:sldId id="264" r:id="rId12"/>
    <p:sldId id="265" r:id="rId13"/>
    <p:sldId id="266" r:id="rId14"/>
    <p:sldId id="271" r:id="rId15"/>
    <p:sldId id="272" r:id="rId16"/>
    <p:sldId id="273" r:id="rId17"/>
    <p:sldId id="274" r:id="rId18"/>
    <p:sldId id="277" r:id="rId19"/>
    <p:sldId id="278" r:id="rId20"/>
    <p:sldId id="279" r:id="rId21"/>
    <p:sldId id="280" r:id="rId22"/>
    <p:sldId id="281" r:id="rId23"/>
    <p:sldId id="282" r:id="rId24"/>
    <p:sldId id="284" r:id="rId25"/>
    <p:sldId id="285" r:id="rId26"/>
    <p:sldId id="299" r:id="rId27"/>
    <p:sldId id="300" r:id="rId28"/>
    <p:sldId id="301" r:id="rId29"/>
    <p:sldId id="302" r:id="rId30"/>
    <p:sldId id="308" r:id="rId31"/>
    <p:sldId id="286" r:id="rId32"/>
    <p:sldId id="287" r:id="rId33"/>
    <p:sldId id="298" r:id="rId34"/>
    <p:sldId id="303" r:id="rId35"/>
    <p:sldId id="304" r:id="rId36"/>
    <p:sldId id="306" r:id="rId37"/>
    <p:sldId id="305" r:id="rId38"/>
    <p:sldId id="307" r:id="rId39"/>
    <p:sldId id="309" r:id="rId40"/>
    <p:sldId id="310" r:id="rId41"/>
    <p:sldId id="311" r:id="rId42"/>
    <p:sldId id="315" r:id="rId43"/>
    <p:sldId id="316" r:id="rId44"/>
    <p:sldId id="317" r:id="rId45"/>
    <p:sldId id="318" r:id="rId46"/>
    <p:sldId id="32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3248694-49A0-44DE-B0DF-9E2E3A96291A}">
          <p14:sldIdLst>
            <p14:sldId id="256"/>
            <p14:sldId id="320"/>
            <p14:sldId id="257"/>
            <p14:sldId id="258"/>
            <p14:sldId id="259"/>
            <p14:sldId id="260"/>
            <p14:sldId id="261"/>
            <p14:sldId id="262"/>
            <p14:sldId id="263"/>
            <p14:sldId id="268"/>
            <p14:sldId id="264"/>
            <p14:sldId id="265"/>
            <p14:sldId id="266"/>
            <p14:sldId id="271"/>
            <p14:sldId id="272"/>
            <p14:sldId id="273"/>
            <p14:sldId id="274"/>
            <p14:sldId id="277"/>
            <p14:sldId id="278"/>
            <p14:sldId id="279"/>
            <p14:sldId id="280"/>
            <p14:sldId id="281"/>
            <p14:sldId id="282"/>
            <p14:sldId id="284"/>
            <p14:sldId id="285"/>
            <p14:sldId id="299"/>
            <p14:sldId id="300"/>
            <p14:sldId id="301"/>
            <p14:sldId id="302"/>
            <p14:sldId id="308"/>
            <p14:sldId id="286"/>
            <p14:sldId id="287"/>
            <p14:sldId id="298"/>
            <p14:sldId id="303"/>
            <p14:sldId id="304"/>
            <p14:sldId id="306"/>
            <p14:sldId id="305"/>
            <p14:sldId id="307"/>
            <p14:sldId id="309"/>
            <p14:sldId id="310"/>
            <p14:sldId id="311"/>
            <p14:sldId id="315"/>
            <p14:sldId id="316"/>
            <p14:sldId id="317"/>
            <p14:sldId id="318"/>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680" autoAdjust="0"/>
  </p:normalViewPr>
  <p:slideViewPr>
    <p:cSldViewPr snapToGrid="0">
      <p:cViewPr varScale="1">
        <p:scale>
          <a:sx n="73" d="100"/>
          <a:sy n="73"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0030D-9D53-4AEE-889B-025120C41EAB}" type="datetimeFigureOut">
              <a:rPr lang="pl-PL" smtClean="0"/>
              <a:t>17.04.2021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E6F43-F8EA-4EA5-B5BC-A3AE1CE7413A}" type="slidenum">
              <a:rPr lang="pl-PL" smtClean="0"/>
              <a:t>‹#›</a:t>
            </a:fld>
            <a:endParaRPr lang="pl-PL"/>
          </a:p>
        </p:txBody>
      </p:sp>
    </p:spTree>
    <p:extLst>
      <p:ext uri="{BB962C8B-B14F-4D97-AF65-F5344CB8AC3E}">
        <p14:creationId xmlns:p14="http://schemas.microsoft.com/office/powerpoint/2010/main" val="335278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CBE6F43-F8EA-4EA5-B5BC-A3AE1CE7413A}" type="slidenum">
              <a:rPr lang="pl-PL" smtClean="0"/>
              <a:t>3</a:t>
            </a:fld>
            <a:endParaRPr lang="pl-PL"/>
          </a:p>
        </p:txBody>
      </p:sp>
    </p:spTree>
    <p:extLst>
      <p:ext uri="{BB962C8B-B14F-4D97-AF65-F5344CB8AC3E}">
        <p14:creationId xmlns:p14="http://schemas.microsoft.com/office/powerpoint/2010/main" val="4271860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pl-PL"/>
              <a:t>Kliknij, aby edytować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75DBB05-D082-4A8C-8C51-7BDC9AC17578}" type="datetimeFigureOut">
              <a:rPr lang="pl-PL" smtClean="0"/>
              <a:t>17.04.2021</a:t>
            </a:fld>
            <a:endParaRPr lang="pl-PL"/>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pl-P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99243175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93856052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305153062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lvl1pPr>
              <a:defRPr sz="1800"/>
            </a:lvl1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153088328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pl-PL"/>
              <a:t>Kliknij, aby edytować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D75DBB05-D082-4A8C-8C51-7BDC9AC17578}" type="datetimeFigureOut">
              <a:rPr lang="pl-PL" smtClean="0"/>
              <a:t>17.04.2021</a:t>
            </a:fld>
            <a:endParaRPr lang="pl-PL"/>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pl-PL"/>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214425569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96789372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pl-PL"/>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112830752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pl-PL"/>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54545705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pl-PL"/>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2940973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pl-PL"/>
              <a:t>Kliknij, aby edytować styl</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solidFill>
                  <a:schemeClr val="tx2"/>
                </a:solidFill>
              </a:defRPr>
            </a:lvl1pPr>
          </a:lstStyle>
          <a:p>
            <a:fld id="{D75DBB05-D082-4A8C-8C51-7BDC9AC17578}" type="datetimeFigureOut">
              <a:rPr lang="pl-PL" smtClean="0"/>
              <a:t>17.04.2021</a:t>
            </a:fld>
            <a:endParaRPr lang="pl-PL"/>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33C39A89-EF9B-490D-B8F9-DE325DE556C3}" type="slidenum">
              <a:rPr lang="pl-PL" smtClean="0"/>
              <a:t>‹#›</a:t>
            </a:fld>
            <a:endParaRPr lang="pl-PL"/>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75317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pl-PL"/>
              <a:t>Kliknij, aby edytować styl</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D75DBB05-D082-4A8C-8C51-7BDC9AC17578}" type="datetimeFigureOut">
              <a:rPr lang="pl-PL" smtClean="0"/>
              <a:t>17.04.2021</a:t>
            </a:fld>
            <a:endParaRPr lang="pl-P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25632287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D75DBB05-D082-4A8C-8C51-7BDC9AC17578}" type="datetimeFigureOut">
              <a:rPr lang="pl-PL" smtClean="0"/>
              <a:t>17.04.2021</a:t>
            </a:fld>
            <a:endParaRPr lang="pl-PL"/>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pl-PL"/>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33C39A89-EF9B-490D-B8F9-DE325DE556C3}" type="slidenum">
              <a:rPr lang="pl-PL" smtClean="0"/>
              <a:t>‹#›</a:t>
            </a:fld>
            <a:endParaRPr lang="pl-PL"/>
          </a:p>
        </p:txBody>
      </p:sp>
    </p:spTree>
    <p:extLst>
      <p:ext uri="{BB962C8B-B14F-4D97-AF65-F5344CB8AC3E}">
        <p14:creationId xmlns:p14="http://schemas.microsoft.com/office/powerpoint/2010/main" val="527855133"/>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aac"/><Relationship Id="rId1" Type="http://schemas.microsoft.com/office/2007/relationships/media" Target="../media/media1.aac"/><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aac"/><Relationship Id="rId1" Type="http://schemas.microsoft.com/office/2007/relationships/media" Target="../media/media6.aac"/><Relationship Id="rId5" Type="http://schemas.openxmlformats.org/officeDocument/2006/relationships/image" Target="../media/image3.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aac"/><Relationship Id="rId1" Type="http://schemas.microsoft.com/office/2007/relationships/media" Target="../media/media7.aac"/><Relationship Id="rId5" Type="http://schemas.openxmlformats.org/officeDocument/2006/relationships/image" Target="../media/image3.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aac"/><Relationship Id="rId1" Type="http://schemas.microsoft.com/office/2007/relationships/media" Target="../media/media8.aac"/><Relationship Id="rId5" Type="http://schemas.openxmlformats.org/officeDocument/2006/relationships/image" Target="../media/image3.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image" Target="../media/image3.pn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aac"/><Relationship Id="rId1" Type="http://schemas.microsoft.com/office/2007/relationships/media" Target="../media/media10.aac"/><Relationship Id="rId5" Type="http://schemas.openxmlformats.org/officeDocument/2006/relationships/image" Target="../media/image3.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1.jpg"/><Relationship Id="rId2" Type="http://schemas.openxmlformats.org/officeDocument/2006/relationships/audio" Target="../media/media11.aac"/><Relationship Id="rId1" Type="http://schemas.microsoft.com/office/2007/relationships/media" Target="../media/media11.aac"/><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aac"/><Relationship Id="rId1" Type="http://schemas.microsoft.com/office/2007/relationships/media" Target="../media/media13.aac"/><Relationship Id="rId5" Type="http://schemas.openxmlformats.org/officeDocument/2006/relationships/image" Target="../media/image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aac"/><Relationship Id="rId1" Type="http://schemas.microsoft.com/office/2007/relationships/media" Target="../media/media14.aac"/><Relationship Id="rId5" Type="http://schemas.openxmlformats.org/officeDocument/2006/relationships/image" Target="../media/image3.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aac"/><Relationship Id="rId1" Type="http://schemas.microsoft.com/office/2007/relationships/media" Target="../media/media15.aac"/><Relationship Id="rId5" Type="http://schemas.openxmlformats.org/officeDocument/2006/relationships/image" Target="../media/image3.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aac"/><Relationship Id="rId1" Type="http://schemas.microsoft.com/office/2007/relationships/media" Target="../media/media16.aac"/><Relationship Id="rId5" Type="http://schemas.openxmlformats.org/officeDocument/2006/relationships/image" Target="../media/image3.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aac"/><Relationship Id="rId1" Type="http://schemas.microsoft.com/office/2007/relationships/media" Target="../media/media17.aac"/><Relationship Id="rId5" Type="http://schemas.openxmlformats.org/officeDocument/2006/relationships/image" Target="../media/image3.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aac"/><Relationship Id="rId1" Type="http://schemas.microsoft.com/office/2007/relationships/media" Target="../media/media18.aac"/><Relationship Id="rId5" Type="http://schemas.openxmlformats.org/officeDocument/2006/relationships/image" Target="../media/image3.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aac"/><Relationship Id="rId1" Type="http://schemas.microsoft.com/office/2007/relationships/media" Target="../media/media19.aac"/><Relationship Id="rId5" Type="http://schemas.openxmlformats.org/officeDocument/2006/relationships/image" Target="../media/image39.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aac"/><Relationship Id="rId1" Type="http://schemas.microsoft.com/office/2007/relationships/media" Target="../media/media20.aac"/><Relationship Id="rId5" Type="http://schemas.openxmlformats.org/officeDocument/2006/relationships/image" Target="../media/image3.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slide" Target="slide4.xml"/><Relationship Id="rId5" Type="http://schemas.openxmlformats.org/officeDocument/2006/relationships/image" Target="../media/image13.jpe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aac"/><Relationship Id="rId1" Type="http://schemas.microsoft.com/office/2007/relationships/media" Target="../media/media21.aac"/><Relationship Id="rId5" Type="http://schemas.openxmlformats.org/officeDocument/2006/relationships/image" Target="../media/image3.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aac"/><Relationship Id="rId1" Type="http://schemas.microsoft.com/office/2007/relationships/media" Target="../media/media22.aac"/><Relationship Id="rId5" Type="http://schemas.openxmlformats.org/officeDocument/2006/relationships/image" Target="../media/image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aac"/><Relationship Id="rId1" Type="http://schemas.microsoft.com/office/2007/relationships/media" Target="../media/media23.aac"/><Relationship Id="rId5" Type="http://schemas.openxmlformats.org/officeDocument/2006/relationships/image" Target="../media/image3.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aac"/><Relationship Id="rId1" Type="http://schemas.microsoft.com/office/2007/relationships/media" Target="../media/media24.aac"/><Relationship Id="rId5" Type="http://schemas.openxmlformats.org/officeDocument/2006/relationships/image" Target="../media/image3.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aac"/><Relationship Id="rId1" Type="http://schemas.microsoft.com/office/2007/relationships/media" Target="../media/media25.aac"/><Relationship Id="rId5" Type="http://schemas.openxmlformats.org/officeDocument/2006/relationships/image" Target="../media/image3.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aac"/><Relationship Id="rId1" Type="http://schemas.microsoft.com/office/2007/relationships/media" Target="../media/media26.aac"/><Relationship Id="rId5" Type="http://schemas.openxmlformats.org/officeDocument/2006/relationships/image" Target="../media/image3.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aac"/><Relationship Id="rId1" Type="http://schemas.microsoft.com/office/2007/relationships/media" Target="../media/media27.aac"/><Relationship Id="rId5" Type="http://schemas.openxmlformats.org/officeDocument/2006/relationships/image" Target="../media/image3.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aac"/><Relationship Id="rId1" Type="http://schemas.microsoft.com/office/2007/relationships/media" Target="../media/media28.aac"/><Relationship Id="rId5" Type="http://schemas.openxmlformats.org/officeDocument/2006/relationships/image" Target="../media/image51.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aac"/><Relationship Id="rId1" Type="http://schemas.microsoft.com/office/2007/relationships/media" Target="../media/media29.aac"/><Relationship Id="rId5" Type="http://schemas.openxmlformats.org/officeDocument/2006/relationships/image" Target="../media/image3.pn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hyperlink" Target="https://www.teraz-srodowisko.pl/aktualnosci/swiatowy-dzien-ziemi-dzialania-na-rzecz-klimatu-8569.html" TargetMode="External"/><Relationship Id="rId2" Type="http://schemas.openxmlformats.org/officeDocument/2006/relationships/hyperlink" Target="https://www.gov.pl/web/zdrowi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aac"/><Relationship Id="rId1" Type="http://schemas.microsoft.com/office/2007/relationships/media" Target="../media/media4.aac"/><Relationship Id="rId5" Type="http://schemas.openxmlformats.org/officeDocument/2006/relationships/image" Target="../media/image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aac"/><Relationship Id="rId1" Type="http://schemas.microsoft.com/office/2007/relationships/media" Target="../media/media5.aac"/><Relationship Id="rId5" Type="http://schemas.openxmlformats.org/officeDocument/2006/relationships/image" Target="../media/image3.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6B0066-07EA-4747-BF1C-40F4AC8F108E}"/>
              </a:ext>
            </a:extLst>
          </p:cNvPr>
          <p:cNvSpPr>
            <a:spLocks noGrp="1"/>
          </p:cNvSpPr>
          <p:nvPr>
            <p:ph type="ctrTitle"/>
          </p:nvPr>
        </p:nvSpPr>
        <p:spPr>
          <a:xfrm>
            <a:off x="1743582" y="2107375"/>
            <a:ext cx="9068586" cy="2590800"/>
          </a:xfrm>
        </p:spPr>
        <p:txBody>
          <a:bodyPr/>
          <a:lstStyle/>
          <a:p>
            <a:r>
              <a:rPr lang="pl-PL" dirty="0"/>
              <a:t>Dzień ziemi</a:t>
            </a:r>
          </a:p>
        </p:txBody>
      </p:sp>
      <p:sp>
        <p:nvSpPr>
          <p:cNvPr id="3" name="Podtytuł 2">
            <a:extLst>
              <a:ext uri="{FF2B5EF4-FFF2-40B4-BE49-F238E27FC236}">
                <a16:creationId xmlns:a16="http://schemas.microsoft.com/office/drawing/2014/main" id="{7E306680-EF29-42B0-A630-E0D617ED18BB}"/>
              </a:ext>
            </a:extLst>
          </p:cNvPr>
          <p:cNvSpPr>
            <a:spLocks noGrp="1"/>
          </p:cNvSpPr>
          <p:nvPr>
            <p:ph type="subTitle" idx="1"/>
          </p:nvPr>
        </p:nvSpPr>
        <p:spPr>
          <a:xfrm>
            <a:off x="1578120" y="4425899"/>
            <a:ext cx="9070848" cy="457201"/>
          </a:xfrm>
        </p:spPr>
        <p:txBody>
          <a:bodyPr/>
          <a:lstStyle/>
          <a:p>
            <a:r>
              <a:rPr lang="pl-PL" dirty="0"/>
              <a:t>22 </a:t>
            </a:r>
            <a:r>
              <a:rPr lang="pl-PL" sz="2000" dirty="0"/>
              <a:t>kwietnia</a:t>
            </a:r>
            <a:endParaRPr lang="pl-PL" dirty="0"/>
          </a:p>
        </p:txBody>
      </p:sp>
      <p:pic>
        <p:nvPicPr>
          <p:cNvPr id="7" name="11 kwi, 18.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2693" y="5956417"/>
            <a:ext cx="609600" cy="609600"/>
          </a:xfrm>
          <a:prstGeom prst="rect">
            <a:avLst/>
          </a:prstGeom>
        </p:spPr>
      </p:pic>
      <p:sp>
        <p:nvSpPr>
          <p:cNvPr id="8" name="pole tekstowe 7"/>
          <p:cNvSpPr txBox="1"/>
          <p:nvPr/>
        </p:nvSpPr>
        <p:spPr>
          <a:xfrm>
            <a:off x="8495481" y="1756151"/>
            <a:ext cx="2152356" cy="923330"/>
          </a:xfrm>
          <a:prstGeom prst="rect">
            <a:avLst/>
          </a:prstGeom>
          <a:noFill/>
        </p:spPr>
        <p:txBody>
          <a:bodyPr wrap="square" rtlCol="0">
            <a:spAutoFit/>
          </a:bodyPr>
          <a:lstStyle/>
          <a:p>
            <a:pPr algn="ctr"/>
            <a:r>
              <a:rPr lang="pl-PL" dirty="0" smtClean="0"/>
              <a:t>Zainspirowani uczniowie klasy VI a</a:t>
            </a:r>
            <a:endParaRPr lang="pl-PL" dirty="0"/>
          </a:p>
        </p:txBody>
      </p:sp>
      <p:pic>
        <p:nvPicPr>
          <p:cNvPr id="10" name="Obraz 9"/>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8981924" y="2712872"/>
            <a:ext cx="1385966" cy="1379806"/>
          </a:xfrm>
          <a:prstGeom prst="rect">
            <a:avLst/>
          </a:prstGeom>
          <a:effectLst>
            <a:glow rad="1117600">
              <a:schemeClr val="accent1">
                <a:alpha val="40000"/>
              </a:schemeClr>
            </a:glow>
          </a:effectLst>
          <a:scene3d>
            <a:camera prst="orthographicFront"/>
            <a:lightRig rig="threePt" dir="t"/>
          </a:scene3d>
          <a:sp3d>
            <a:bevelT/>
          </a:sp3d>
        </p:spPr>
      </p:pic>
      <p:pic>
        <p:nvPicPr>
          <p:cNvPr id="4" name="Obraz 3"/>
          <p:cNvPicPr>
            <a:picLocks noChangeAspect="1"/>
          </p:cNvPicPr>
          <p:nvPr/>
        </p:nvPicPr>
        <p:blipFill rotWithShape="1">
          <a:blip r:embed="rId7"/>
          <a:srcRect l="12239" r="21537"/>
          <a:stretch/>
        </p:blipFill>
        <p:spPr>
          <a:xfrm>
            <a:off x="488955" y="4302920"/>
            <a:ext cx="2586446" cy="2196481"/>
          </a:xfrm>
          <a:prstGeom prst="rect">
            <a:avLst/>
          </a:prstGeom>
          <a:effectLst>
            <a:softEdge rad="76200"/>
          </a:effectLst>
        </p:spPr>
      </p:pic>
      <p:pic>
        <p:nvPicPr>
          <p:cNvPr id="11" name="Obraz 10"/>
          <p:cNvPicPr>
            <a:picLocks noChangeAspect="1"/>
          </p:cNvPicPr>
          <p:nvPr/>
        </p:nvPicPr>
        <p:blipFill>
          <a:blip r:embed="rId8"/>
          <a:stretch>
            <a:fillRect/>
          </a:stretch>
        </p:blipFill>
        <p:spPr>
          <a:xfrm>
            <a:off x="10709529" y="286338"/>
            <a:ext cx="1357266" cy="4853068"/>
          </a:xfrm>
          <a:prstGeom prst="rect">
            <a:avLst/>
          </a:prstGeom>
          <a:effectLst>
            <a:reflection blurRad="800100" stA="45000" endPos="65000" dist="50800" dir="5400000" sy="-100000" algn="bl" rotWithShape="0"/>
            <a:softEdge rad="50800"/>
          </a:effectLst>
        </p:spPr>
      </p:pic>
      <p:pic>
        <p:nvPicPr>
          <p:cNvPr id="12" name="Obraz 11"/>
          <p:cNvPicPr>
            <a:picLocks noChangeAspect="1"/>
          </p:cNvPicPr>
          <p:nvPr/>
        </p:nvPicPr>
        <p:blipFill>
          <a:blip r:embed="rId9"/>
          <a:stretch>
            <a:fillRect/>
          </a:stretch>
        </p:blipFill>
        <p:spPr>
          <a:xfrm>
            <a:off x="915930" y="1000741"/>
            <a:ext cx="1732496" cy="3154450"/>
          </a:xfrm>
          <a:prstGeom prst="rect">
            <a:avLst/>
          </a:prstGeom>
          <a:effectLst>
            <a:softEdge rad="76200"/>
          </a:effectLst>
        </p:spPr>
      </p:pic>
      <p:pic>
        <p:nvPicPr>
          <p:cNvPr id="13" name="Obraz 12"/>
          <p:cNvPicPr>
            <a:picLocks noChangeAspect="1"/>
          </p:cNvPicPr>
          <p:nvPr/>
        </p:nvPicPr>
        <p:blipFill>
          <a:blip r:embed="rId10"/>
          <a:stretch>
            <a:fillRect/>
          </a:stretch>
        </p:blipFill>
        <p:spPr>
          <a:xfrm>
            <a:off x="9008947" y="4334688"/>
            <a:ext cx="1755800" cy="2231329"/>
          </a:xfrm>
          <a:prstGeom prst="rect">
            <a:avLst/>
          </a:prstGeom>
          <a:effectLst>
            <a:softEdge rad="88900"/>
          </a:effectLst>
        </p:spPr>
      </p:pic>
    </p:spTree>
    <p:extLst>
      <p:ext uri="{BB962C8B-B14F-4D97-AF65-F5344CB8AC3E}">
        <p14:creationId xmlns:p14="http://schemas.microsoft.com/office/powerpoint/2010/main" val="3789877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880DC2-CC06-4FE9-B858-F1303C072F9F}"/>
              </a:ext>
            </a:extLst>
          </p:cNvPr>
          <p:cNvSpPr>
            <a:spLocks noGrp="1"/>
          </p:cNvSpPr>
          <p:nvPr>
            <p:ph type="title"/>
          </p:nvPr>
        </p:nvSpPr>
        <p:spPr/>
        <p:txBody>
          <a:bodyPr/>
          <a:lstStyle/>
          <a:p>
            <a:r>
              <a:rPr lang="pl-PL" dirty="0"/>
              <a:t>Spójrz, to deszcz!</a:t>
            </a:r>
          </a:p>
        </p:txBody>
      </p:sp>
      <p:pic>
        <p:nvPicPr>
          <p:cNvPr id="6" name="Symbol zastępczy obrazu 5">
            <a:extLst>
              <a:ext uri="{FF2B5EF4-FFF2-40B4-BE49-F238E27FC236}">
                <a16:creationId xmlns:a16="http://schemas.microsoft.com/office/drawing/2014/main" id="{899EDA81-C749-4621-A2C9-1E1C7DAEFF03}"/>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2106" r="12106"/>
          <a:stretch>
            <a:fillRect/>
          </a:stretch>
        </p:blipFill>
        <p:spPr/>
      </p:pic>
      <p:sp>
        <p:nvSpPr>
          <p:cNvPr id="4" name="Symbol zastępczy tekstu 3">
            <a:extLst>
              <a:ext uri="{FF2B5EF4-FFF2-40B4-BE49-F238E27FC236}">
                <a16:creationId xmlns:a16="http://schemas.microsoft.com/office/drawing/2014/main" id="{C8F2F1AB-B293-45AD-86D2-B918F7B1316B}"/>
              </a:ext>
            </a:extLst>
          </p:cNvPr>
          <p:cNvSpPr>
            <a:spLocks noGrp="1"/>
          </p:cNvSpPr>
          <p:nvPr>
            <p:ph type="body" sz="half" idx="2"/>
          </p:nvPr>
        </p:nvSpPr>
        <p:spPr/>
        <p:txBody>
          <a:bodyPr/>
          <a:lstStyle/>
          <a:p>
            <a:r>
              <a:rPr lang="pl-PL" dirty="0"/>
              <a:t>Sao Paulo to jedno z miast położonych kilka tysięcy kilometrów od płonących lasów. </a:t>
            </a:r>
          </a:p>
          <a:p>
            <a:r>
              <a:rPr lang="pl-PL" dirty="0"/>
              <a:t>To deszcz, który padał w tym mieście w wyniku pożarów.</a:t>
            </a:r>
          </a:p>
          <a:p>
            <a:endParaRPr lang="pl-PL" dirty="0"/>
          </a:p>
          <a:p>
            <a:r>
              <a:rPr lang="pl-PL" dirty="0"/>
              <a:t>Nie przypomina deszczu, który znasz, prawda?</a:t>
            </a:r>
          </a:p>
        </p:txBody>
      </p:sp>
      <p:pic>
        <p:nvPicPr>
          <p:cNvPr id="5" name="12 kwi, 10.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315" y="5788152"/>
            <a:ext cx="609600" cy="609600"/>
          </a:xfrm>
          <a:prstGeom prst="rect">
            <a:avLst/>
          </a:prstGeom>
        </p:spPr>
      </p:pic>
    </p:spTree>
    <p:extLst>
      <p:ext uri="{BB962C8B-B14F-4D97-AF65-F5344CB8AC3E}">
        <p14:creationId xmlns:p14="http://schemas.microsoft.com/office/powerpoint/2010/main" val="362681966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4290"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364F7F-B418-4603-8211-4F9C097864AD}"/>
              </a:ext>
            </a:extLst>
          </p:cNvPr>
          <p:cNvSpPr>
            <a:spLocks noGrp="1"/>
          </p:cNvSpPr>
          <p:nvPr>
            <p:ph type="title"/>
          </p:nvPr>
        </p:nvSpPr>
        <p:spPr/>
        <p:txBody>
          <a:bodyPr/>
          <a:lstStyle/>
          <a:p>
            <a:r>
              <a:rPr lang="pl-PL" dirty="0"/>
              <a:t>Susza</a:t>
            </a:r>
          </a:p>
        </p:txBody>
      </p:sp>
      <p:pic>
        <p:nvPicPr>
          <p:cNvPr id="6" name="Symbol zastępczy obrazu 5">
            <a:extLst>
              <a:ext uri="{FF2B5EF4-FFF2-40B4-BE49-F238E27FC236}">
                <a16:creationId xmlns:a16="http://schemas.microsoft.com/office/drawing/2014/main" id="{60590260-1708-4E4A-99F3-15D328D553C5}"/>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5086" r="5086"/>
          <a:stretch>
            <a:fillRect/>
          </a:stretch>
        </p:blipFill>
        <p:spPr/>
      </p:pic>
      <p:sp>
        <p:nvSpPr>
          <p:cNvPr id="4" name="Symbol zastępczy tekstu 3">
            <a:extLst>
              <a:ext uri="{FF2B5EF4-FFF2-40B4-BE49-F238E27FC236}">
                <a16:creationId xmlns:a16="http://schemas.microsoft.com/office/drawing/2014/main" id="{8C98E69B-36AC-48C9-96B2-5D2B07317940}"/>
              </a:ext>
            </a:extLst>
          </p:cNvPr>
          <p:cNvSpPr>
            <a:spLocks noGrp="1"/>
          </p:cNvSpPr>
          <p:nvPr>
            <p:ph type="body" sz="half" idx="2"/>
          </p:nvPr>
        </p:nvSpPr>
        <p:spPr/>
        <p:txBody>
          <a:bodyPr>
            <a:normAutofit lnSpcReduction="10000"/>
          </a:bodyPr>
          <a:lstStyle/>
          <a:p>
            <a:r>
              <a:rPr lang="pl-PL" dirty="0"/>
              <a:t>Pożary to nie jedyny kłopot z jakim mierzy się nasza planeta.</a:t>
            </a:r>
          </a:p>
          <a:p>
            <a:endParaRPr lang="pl-PL" dirty="0"/>
          </a:p>
          <a:p>
            <a:r>
              <a:rPr lang="pl-PL" dirty="0"/>
              <a:t>Ze względu na wysoką temperaturę i brak deszczu – rzeki wysychają, a to staje się powodem suszy. </a:t>
            </a:r>
          </a:p>
          <a:p>
            <a:endParaRPr lang="pl-PL" dirty="0"/>
          </a:p>
          <a:p>
            <a:r>
              <a:rPr lang="pl-PL" dirty="0"/>
              <a:t>Gleba pozbawiona wody nie nadaje się do życia dla roślin i zwierząt.</a:t>
            </a:r>
          </a:p>
        </p:txBody>
      </p:sp>
      <p:pic>
        <p:nvPicPr>
          <p:cNvPr id="3" name="12 kwi, 10.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937" y="5788152"/>
            <a:ext cx="609600" cy="609600"/>
          </a:xfrm>
          <a:prstGeom prst="rect">
            <a:avLst/>
          </a:prstGeom>
        </p:spPr>
      </p:pic>
    </p:spTree>
    <p:extLst>
      <p:ext uri="{BB962C8B-B14F-4D97-AF65-F5344CB8AC3E}">
        <p14:creationId xmlns:p14="http://schemas.microsoft.com/office/powerpoint/2010/main" val="16384326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31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834990-C6B3-4A98-B13F-AE191A342B32}"/>
              </a:ext>
            </a:extLst>
          </p:cNvPr>
          <p:cNvSpPr>
            <a:spLocks noGrp="1"/>
          </p:cNvSpPr>
          <p:nvPr>
            <p:ph type="title"/>
          </p:nvPr>
        </p:nvSpPr>
        <p:spPr/>
        <p:txBody>
          <a:bodyPr/>
          <a:lstStyle/>
          <a:p>
            <a:r>
              <a:rPr lang="pl-PL" dirty="0"/>
              <a:t>Topnienie lodowców</a:t>
            </a:r>
          </a:p>
        </p:txBody>
      </p:sp>
      <p:pic>
        <p:nvPicPr>
          <p:cNvPr id="6" name="Symbol zastępczy obrazu 5">
            <a:extLst>
              <a:ext uri="{FF2B5EF4-FFF2-40B4-BE49-F238E27FC236}">
                <a16:creationId xmlns:a16="http://schemas.microsoft.com/office/drawing/2014/main" id="{C8CB6EDC-1B77-4275-8E18-D4F47AEDF89C}"/>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7537" r="27537"/>
          <a:stretch>
            <a:fillRect/>
          </a:stretch>
        </p:blipFill>
        <p:spPr/>
      </p:pic>
      <p:sp>
        <p:nvSpPr>
          <p:cNvPr id="4" name="Symbol zastępczy tekstu 3">
            <a:extLst>
              <a:ext uri="{FF2B5EF4-FFF2-40B4-BE49-F238E27FC236}">
                <a16:creationId xmlns:a16="http://schemas.microsoft.com/office/drawing/2014/main" id="{1236F6C6-9B98-48D8-B508-BF4CA10611EA}"/>
              </a:ext>
            </a:extLst>
          </p:cNvPr>
          <p:cNvSpPr>
            <a:spLocks noGrp="1"/>
          </p:cNvSpPr>
          <p:nvPr>
            <p:ph type="body" sz="half" idx="2"/>
          </p:nvPr>
        </p:nvSpPr>
        <p:spPr/>
        <p:txBody>
          <a:bodyPr>
            <a:normAutofit fontScale="85000" lnSpcReduction="20000"/>
          </a:bodyPr>
          <a:lstStyle/>
          <a:p>
            <a:r>
              <a:rPr lang="pl-PL" dirty="0"/>
              <a:t>Topniejące lodowce to poważny sygnał, że Ziemia jest w tarapatach. </a:t>
            </a:r>
          </a:p>
          <a:p>
            <a:endParaRPr lang="pl-PL" dirty="0"/>
          </a:p>
          <a:p>
            <a:r>
              <a:rPr lang="pl-PL" dirty="0"/>
              <a:t>Sprawiają, że poziom wody w oceanach stale podnosi się i zalewa ląd, na którym mogliby żyć ludzie. </a:t>
            </a:r>
          </a:p>
          <a:p>
            <a:r>
              <a:rPr lang="pl-PL" dirty="0"/>
              <a:t>Z tego powodu ludzie zmuszeni są przemieszczać się i żyć na coraz mniejszej przestrzeni. </a:t>
            </a:r>
          </a:p>
          <a:p>
            <a:r>
              <a:rPr lang="pl-PL" dirty="0"/>
              <a:t>Topnienie zaburza także pracę wody i stanowi zagrożenie dla milionów gatunków zwierząt żyjących w oceanach. </a:t>
            </a:r>
          </a:p>
        </p:txBody>
      </p:sp>
      <p:pic>
        <p:nvPicPr>
          <p:cNvPr id="3" name="12 kwi, 1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34" y="5684520"/>
            <a:ext cx="609600" cy="609600"/>
          </a:xfrm>
          <a:prstGeom prst="rect">
            <a:avLst/>
          </a:prstGeom>
        </p:spPr>
      </p:pic>
    </p:spTree>
    <p:extLst>
      <p:ext uri="{BB962C8B-B14F-4D97-AF65-F5344CB8AC3E}">
        <p14:creationId xmlns:p14="http://schemas.microsoft.com/office/powerpoint/2010/main" val="168161860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44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lgGrid">
          <a:fgClr>
            <a:schemeClr val="bg1"/>
          </a:fgClr>
          <a:bgClr>
            <a:schemeClr val="tx1"/>
          </a:bgClr>
        </a:patt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1B53D3-DFC2-4674-86CC-BEB349981535}"/>
              </a:ext>
            </a:extLst>
          </p:cNvPr>
          <p:cNvSpPr>
            <a:spLocks noGrp="1"/>
          </p:cNvSpPr>
          <p:nvPr>
            <p:ph type="title"/>
          </p:nvPr>
        </p:nvSpPr>
        <p:spPr/>
        <p:txBody>
          <a:bodyPr/>
          <a:lstStyle/>
          <a:p>
            <a:r>
              <a:rPr lang="pl-PL" sz="2400" dirty="0"/>
              <a:t>Niedźwiedzie polarne w tarapatach!</a:t>
            </a:r>
          </a:p>
        </p:txBody>
      </p:sp>
      <p:pic>
        <p:nvPicPr>
          <p:cNvPr id="6" name="Symbol zastępczy obrazu 5">
            <a:extLst>
              <a:ext uri="{FF2B5EF4-FFF2-40B4-BE49-F238E27FC236}">
                <a16:creationId xmlns:a16="http://schemas.microsoft.com/office/drawing/2014/main" id="{63FA9129-75D0-47A6-85BD-49B51AE512B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2104" r="12104"/>
          <a:stretch>
            <a:fillRect/>
          </a:stretch>
        </p:blipFill>
        <p:spPr>
          <a:xfrm>
            <a:off x="3481240" y="284878"/>
            <a:ext cx="5229520" cy="3880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a:extLst>
              <a:ext uri="{FF2B5EF4-FFF2-40B4-BE49-F238E27FC236}">
                <a16:creationId xmlns:a16="http://schemas.microsoft.com/office/drawing/2014/main" id="{13A1968D-7553-4CAF-8D11-A9DD0CCA7B13}"/>
              </a:ext>
            </a:extLst>
          </p:cNvPr>
          <p:cNvSpPr>
            <a:spLocks noGrp="1"/>
          </p:cNvSpPr>
          <p:nvPr>
            <p:ph type="body" sz="half" idx="2"/>
          </p:nvPr>
        </p:nvSpPr>
        <p:spPr/>
        <p:txBody>
          <a:bodyPr/>
          <a:lstStyle/>
          <a:p>
            <a:r>
              <a:rPr lang="pl-PL" dirty="0"/>
              <a:t>Topniejąca pokrywa lodowa Arktyki uniemożliwia polowanie niedźwiedziom polarnym. </a:t>
            </a:r>
          </a:p>
          <a:p>
            <a:r>
              <a:rPr lang="pl-PL" dirty="0"/>
              <a:t>Nie mogą zdobyć pożywienia i wypocząć, ze względu na kruchość lodu – misie głodują. </a:t>
            </a:r>
          </a:p>
          <a:p>
            <a:r>
              <a:rPr lang="pl-PL" dirty="0"/>
              <a:t>Nie tylko misie mają kłopoty – wiele zwierząt polarnych walczy o przetrwanie ze względu na topniejący lód.</a:t>
            </a:r>
          </a:p>
          <a:p>
            <a:endParaRPr lang="pl-PL" dirty="0"/>
          </a:p>
        </p:txBody>
      </p:sp>
      <p:pic>
        <p:nvPicPr>
          <p:cNvPr id="8" name="Obraz 7">
            <a:extLst>
              <a:ext uri="{FF2B5EF4-FFF2-40B4-BE49-F238E27FC236}">
                <a16:creationId xmlns:a16="http://schemas.microsoft.com/office/drawing/2014/main" id="{AD4BB889-CAC2-492B-AC1C-A7EC968DC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563" y="3070969"/>
            <a:ext cx="6167869" cy="3502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12 kwi, 10.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9486" y="6248400"/>
            <a:ext cx="609600" cy="609600"/>
          </a:xfrm>
          <a:prstGeom prst="rect">
            <a:avLst/>
          </a:prstGeom>
        </p:spPr>
      </p:pic>
    </p:spTree>
    <p:extLst>
      <p:ext uri="{BB962C8B-B14F-4D97-AF65-F5344CB8AC3E}">
        <p14:creationId xmlns:p14="http://schemas.microsoft.com/office/powerpoint/2010/main" val="365121314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02"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A4261F6D-AAE0-4667-8646-598D612F2D5F}"/>
              </a:ext>
            </a:extLst>
          </p:cNvPr>
          <p:cNvSpPr>
            <a:spLocks noGrp="1"/>
          </p:cNvSpPr>
          <p:nvPr>
            <p:ph type="title"/>
          </p:nvPr>
        </p:nvSpPr>
        <p:spPr/>
        <p:txBody>
          <a:bodyPr/>
          <a:lstStyle/>
          <a:p>
            <a:r>
              <a:rPr lang="pl-PL" dirty="0"/>
              <a:t>NOWA Wyspa</a:t>
            </a:r>
          </a:p>
        </p:txBody>
      </p:sp>
      <p:sp>
        <p:nvSpPr>
          <p:cNvPr id="4" name="Symbol zastępczy tekstu 3">
            <a:extLst>
              <a:ext uri="{FF2B5EF4-FFF2-40B4-BE49-F238E27FC236}">
                <a16:creationId xmlns:a16="http://schemas.microsoft.com/office/drawing/2014/main" id="{C7E87F68-C7E7-4EF2-B5DB-0FEEE6428170}"/>
              </a:ext>
            </a:extLst>
          </p:cNvPr>
          <p:cNvSpPr>
            <a:spLocks noGrp="1"/>
          </p:cNvSpPr>
          <p:nvPr>
            <p:ph type="body" idx="1"/>
          </p:nvPr>
        </p:nvSpPr>
        <p:spPr/>
        <p:txBody>
          <a:bodyPr/>
          <a:lstStyle/>
          <a:p>
            <a:r>
              <a:rPr lang="pl-PL" dirty="0"/>
              <a:t>NA POWIERZCHNI ZIEMI POJAWIŁA SIĘ NOWA WYSPA.</a:t>
            </a:r>
          </a:p>
        </p:txBody>
      </p:sp>
    </p:spTree>
    <p:extLst>
      <p:ext uri="{BB962C8B-B14F-4D97-AF65-F5344CB8AC3E}">
        <p14:creationId xmlns:p14="http://schemas.microsoft.com/office/powerpoint/2010/main" val="23488575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8E56C6-F289-4F3A-9595-AA8F390FA1E2}"/>
              </a:ext>
            </a:extLst>
          </p:cNvPr>
          <p:cNvSpPr>
            <a:spLocks noGrp="1"/>
          </p:cNvSpPr>
          <p:nvPr>
            <p:ph type="title"/>
          </p:nvPr>
        </p:nvSpPr>
        <p:spPr/>
        <p:txBody>
          <a:bodyPr/>
          <a:lstStyle/>
          <a:p>
            <a:r>
              <a:rPr lang="pl-PL" dirty="0"/>
              <a:t>Wyspa śmieci</a:t>
            </a:r>
          </a:p>
        </p:txBody>
      </p:sp>
      <p:pic>
        <p:nvPicPr>
          <p:cNvPr id="6" name="Symbol zastępczy obrazu 5">
            <a:extLst>
              <a:ext uri="{FF2B5EF4-FFF2-40B4-BE49-F238E27FC236}">
                <a16:creationId xmlns:a16="http://schemas.microsoft.com/office/drawing/2014/main" id="{AA631164-3D17-450D-A5AD-97F02FA5895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6679" r="6679"/>
          <a:stretch>
            <a:fillRect/>
          </a:stretch>
        </p:blipFill>
        <p:spPr/>
      </p:pic>
      <p:sp>
        <p:nvSpPr>
          <p:cNvPr id="4" name="Symbol zastępczy tekstu 3">
            <a:extLst>
              <a:ext uri="{FF2B5EF4-FFF2-40B4-BE49-F238E27FC236}">
                <a16:creationId xmlns:a16="http://schemas.microsoft.com/office/drawing/2014/main" id="{25E901E6-48F6-457A-9E32-A493FB382353}"/>
              </a:ext>
            </a:extLst>
          </p:cNvPr>
          <p:cNvSpPr>
            <a:spLocks noGrp="1"/>
          </p:cNvSpPr>
          <p:nvPr>
            <p:ph type="body" sz="half" idx="2"/>
          </p:nvPr>
        </p:nvSpPr>
        <p:spPr>
          <a:xfrm>
            <a:off x="9296400" y="2389694"/>
            <a:ext cx="2432304" cy="3502152"/>
          </a:xfrm>
        </p:spPr>
        <p:txBody>
          <a:bodyPr/>
          <a:lstStyle/>
          <a:p>
            <a:r>
              <a:rPr lang="pl-PL" dirty="0"/>
              <a:t>To nie żart. Wielka Pacyficzna Plama Śmieci to śmieciowa wyspa która zebrała się w wyniku ruchu wody właśnie na Oceanie Spokojnym</a:t>
            </a:r>
          </a:p>
          <a:p>
            <a:r>
              <a:rPr lang="pl-PL" dirty="0"/>
              <a:t>Składa się z plastikowych śmieci – butelek, sieci rybackich, zakrętek i foliowych reklamówek. </a:t>
            </a:r>
          </a:p>
        </p:txBody>
      </p:sp>
      <p:pic>
        <p:nvPicPr>
          <p:cNvPr id="3" name="12 kwi, 10.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754" y="5684520"/>
            <a:ext cx="609600" cy="609600"/>
          </a:xfrm>
          <a:prstGeom prst="rect">
            <a:avLst/>
          </a:prstGeom>
        </p:spPr>
      </p:pic>
    </p:spTree>
    <p:extLst>
      <p:ext uri="{BB962C8B-B14F-4D97-AF65-F5344CB8AC3E}">
        <p14:creationId xmlns:p14="http://schemas.microsoft.com/office/powerpoint/2010/main" val="227835440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20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3A1C0DED-E4ED-4B5A-A6AB-358C7CA59CA5}"/>
              </a:ext>
            </a:extLst>
          </p:cNvPr>
          <p:cNvSpPr>
            <a:spLocks noGrp="1"/>
          </p:cNvSpPr>
          <p:nvPr>
            <p:ph type="title"/>
          </p:nvPr>
        </p:nvSpPr>
        <p:spPr/>
        <p:txBody>
          <a:bodyPr>
            <a:normAutofit fontScale="90000"/>
          </a:bodyPr>
          <a:lstStyle/>
          <a:p>
            <a:pPr algn="ctr"/>
            <a:r>
              <a:rPr lang="pl-PL" dirty="0"/>
              <a:t>Zgadnij, jak duża jest Wyspa Śmieci?</a:t>
            </a:r>
            <a:br>
              <a:rPr lang="pl-PL" dirty="0"/>
            </a:br>
            <a:r>
              <a:rPr lang="pl-PL" sz="2200" dirty="0"/>
              <a:t>Kliknij w odpowiedni obrazek.</a:t>
            </a:r>
            <a:endParaRPr lang="pl-PL" dirty="0"/>
          </a:p>
        </p:txBody>
      </p:sp>
      <p:pic>
        <p:nvPicPr>
          <p:cNvPr id="7" name="Obraz 6">
            <a:hlinkClick r:id="rId4" action="ppaction://hlinksldjump"/>
            <a:extLst>
              <a:ext uri="{FF2B5EF4-FFF2-40B4-BE49-F238E27FC236}">
                <a16:creationId xmlns:a16="http://schemas.microsoft.com/office/drawing/2014/main" id="{7C06A0B1-820E-4A84-882B-43CAF8EAD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42" y="2306962"/>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az 8">
            <a:hlinkClick r:id="rId4" action="ppaction://hlinksldjump"/>
            <a:extLst>
              <a:ext uri="{FF2B5EF4-FFF2-40B4-BE49-F238E27FC236}">
                <a16:creationId xmlns:a16="http://schemas.microsoft.com/office/drawing/2014/main" id="{36E0BFC8-3C99-48DA-810C-60AEBF9B8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891" y="2417582"/>
            <a:ext cx="24003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Obraz 10">
            <a:hlinkClick r:id="rId4" action="ppaction://hlinksldjump"/>
            <a:extLst>
              <a:ext uri="{FF2B5EF4-FFF2-40B4-BE49-F238E27FC236}">
                <a16:creationId xmlns:a16="http://schemas.microsoft.com/office/drawing/2014/main" id="{52C10399-0490-4B19-993D-D134EA532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5563" y="2341382"/>
            <a:ext cx="22193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Prostokąt 12">
            <a:extLst>
              <a:ext uri="{FF2B5EF4-FFF2-40B4-BE49-F238E27FC236}">
                <a16:creationId xmlns:a16="http://schemas.microsoft.com/office/drawing/2014/main" id="{A54F204E-C3EE-4749-9026-1D3C4F518213}"/>
              </a:ext>
            </a:extLst>
          </p:cNvPr>
          <p:cNvSpPr/>
          <p:nvPr/>
        </p:nvSpPr>
        <p:spPr>
          <a:xfrm>
            <a:off x="734078" y="5070050"/>
            <a:ext cx="2618302" cy="369332"/>
          </a:xfrm>
          <a:prstGeom prst="rect">
            <a:avLst/>
          </a:prstGeom>
        </p:spPr>
        <p:txBody>
          <a:bodyPr wrap="square">
            <a:spAutoFit/>
          </a:bodyPr>
          <a:lstStyle/>
          <a:p>
            <a:pPr algn="ctr"/>
            <a:r>
              <a:rPr lang="pl-PL" b="1" dirty="0">
                <a:ln w="9525">
                  <a:solidFill>
                    <a:schemeClr val="bg1"/>
                  </a:solidFill>
                  <a:prstDash val="solid"/>
                </a:ln>
                <a:effectLst>
                  <a:outerShdw blurRad="12700" dist="38100" dir="2700000" algn="tl" rotWithShape="0">
                    <a:schemeClr val="bg1">
                      <a:lumMod val="50000"/>
                    </a:schemeClr>
                  </a:outerShdw>
                </a:effectLst>
              </a:rPr>
              <a:t>duża jak dom</a:t>
            </a:r>
          </a:p>
        </p:txBody>
      </p:sp>
      <p:sp>
        <p:nvSpPr>
          <p:cNvPr id="14" name="Prostokąt 13">
            <a:extLst>
              <a:ext uri="{FF2B5EF4-FFF2-40B4-BE49-F238E27FC236}">
                <a16:creationId xmlns:a16="http://schemas.microsoft.com/office/drawing/2014/main" id="{591B592F-B6EF-4D55-9185-22D834A0A86A}"/>
              </a:ext>
            </a:extLst>
          </p:cNvPr>
          <p:cNvSpPr/>
          <p:nvPr/>
        </p:nvSpPr>
        <p:spPr>
          <a:xfrm>
            <a:off x="4305890" y="5070050"/>
            <a:ext cx="2618302" cy="369332"/>
          </a:xfrm>
          <a:prstGeom prst="rect">
            <a:avLst/>
          </a:prstGeom>
        </p:spPr>
        <p:txBody>
          <a:bodyPr wrap="square">
            <a:spAutoFit/>
          </a:bodyPr>
          <a:lstStyle/>
          <a:p>
            <a:pPr algn="ctr"/>
            <a:r>
              <a:rPr lang="pl-PL" b="1" dirty="0">
                <a:ln w="9525">
                  <a:solidFill>
                    <a:schemeClr val="bg1"/>
                  </a:solidFill>
                  <a:prstDash val="solid"/>
                </a:ln>
                <a:effectLst>
                  <a:outerShdw blurRad="12700" dist="38100" dir="2700000" algn="tl" rotWithShape="0">
                    <a:schemeClr val="bg1">
                      <a:lumMod val="50000"/>
                    </a:schemeClr>
                  </a:outerShdw>
                </a:effectLst>
              </a:rPr>
              <a:t>wielka jak osiedle</a:t>
            </a:r>
          </a:p>
        </p:txBody>
      </p:sp>
      <p:sp>
        <p:nvSpPr>
          <p:cNvPr id="15" name="Prostokąt 14">
            <a:extLst>
              <a:ext uri="{FF2B5EF4-FFF2-40B4-BE49-F238E27FC236}">
                <a16:creationId xmlns:a16="http://schemas.microsoft.com/office/drawing/2014/main" id="{721EE55E-00B2-460F-A888-A5C29051F378}"/>
              </a:ext>
            </a:extLst>
          </p:cNvPr>
          <p:cNvSpPr/>
          <p:nvPr/>
        </p:nvSpPr>
        <p:spPr>
          <a:xfrm>
            <a:off x="7877702" y="5070050"/>
            <a:ext cx="2618302" cy="369332"/>
          </a:xfrm>
          <a:prstGeom prst="rect">
            <a:avLst/>
          </a:prstGeom>
        </p:spPr>
        <p:txBody>
          <a:bodyPr wrap="square">
            <a:spAutoFit/>
          </a:bodyPr>
          <a:lstStyle/>
          <a:p>
            <a:pPr algn="ctr"/>
            <a:r>
              <a:rPr lang="pl-PL" b="1" dirty="0">
                <a:ln w="9525">
                  <a:solidFill>
                    <a:schemeClr val="bg1"/>
                  </a:solidFill>
                  <a:prstDash val="solid"/>
                </a:ln>
                <a:effectLst>
                  <a:outerShdw blurRad="12700" dist="38100" dir="2700000" algn="tl" rotWithShape="0">
                    <a:schemeClr val="bg1">
                      <a:lumMod val="50000"/>
                    </a:schemeClr>
                  </a:outerShdw>
                </a:effectLst>
              </a:rPr>
              <a:t>ogromna jak Polska</a:t>
            </a:r>
          </a:p>
        </p:txBody>
      </p:sp>
      <p:pic>
        <p:nvPicPr>
          <p:cNvPr id="2" name="12 kwi, 11.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742" y="5745020"/>
            <a:ext cx="609600" cy="609600"/>
          </a:xfrm>
          <a:prstGeom prst="rect">
            <a:avLst/>
          </a:prstGeom>
        </p:spPr>
      </p:pic>
    </p:spTree>
    <p:extLst>
      <p:ext uri="{BB962C8B-B14F-4D97-AF65-F5344CB8AC3E}">
        <p14:creationId xmlns:p14="http://schemas.microsoft.com/office/powerpoint/2010/main" val="135556529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65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EAB94A-0E6E-48A2-8BE5-BD6B2C1F2595}"/>
              </a:ext>
            </a:extLst>
          </p:cNvPr>
          <p:cNvSpPr>
            <a:spLocks noGrp="1"/>
          </p:cNvSpPr>
          <p:nvPr>
            <p:ph type="title"/>
          </p:nvPr>
        </p:nvSpPr>
        <p:spPr>
          <a:xfrm>
            <a:off x="1066800" y="642593"/>
            <a:ext cx="10058400" cy="1497291"/>
          </a:xfrm>
        </p:spPr>
        <p:txBody>
          <a:bodyPr>
            <a:normAutofit fontScale="90000"/>
          </a:bodyPr>
          <a:lstStyle/>
          <a:p>
            <a:pPr algn="ctr"/>
            <a:r>
              <a:rPr lang="pl-PL" dirty="0"/>
              <a:t>Tak naprawdę,</a:t>
            </a:r>
            <a:br>
              <a:rPr lang="pl-PL" dirty="0"/>
            </a:br>
            <a:r>
              <a:rPr lang="pl-PL" dirty="0"/>
              <a:t>Wielka Pacyficzna Plama Śmieci jest pięciokrotnie większa od Polski!</a:t>
            </a:r>
          </a:p>
        </p:txBody>
      </p:sp>
      <p:pic>
        <p:nvPicPr>
          <p:cNvPr id="3" name="Obraz 2">
            <a:extLst>
              <a:ext uri="{FF2B5EF4-FFF2-40B4-BE49-F238E27FC236}">
                <a16:creationId xmlns:a16="http://schemas.microsoft.com/office/drawing/2014/main" id="{6AFA9007-5276-41DA-8E2A-FED8B430A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125" y="3381866"/>
            <a:ext cx="22193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extLst>
              <a:ext uri="{FF2B5EF4-FFF2-40B4-BE49-F238E27FC236}">
                <a16:creationId xmlns:a16="http://schemas.microsoft.com/office/drawing/2014/main" id="{B12C4FEF-622D-4F99-8982-8465C771B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6675" y="2265967"/>
            <a:ext cx="22193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az 4">
            <a:extLst>
              <a:ext uri="{FF2B5EF4-FFF2-40B4-BE49-F238E27FC236}">
                <a16:creationId xmlns:a16="http://schemas.microsoft.com/office/drawing/2014/main" id="{9B0EE750-CE46-476E-B77F-74BA525D3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352" y="2265967"/>
            <a:ext cx="22193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a:extLst>
              <a:ext uri="{FF2B5EF4-FFF2-40B4-BE49-F238E27FC236}">
                <a16:creationId xmlns:a16="http://schemas.microsoft.com/office/drawing/2014/main" id="{104FE2E4-D505-465A-BBF3-3924873EE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627" y="3294667"/>
            <a:ext cx="22193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Obraz 6">
            <a:extLst>
              <a:ext uri="{FF2B5EF4-FFF2-40B4-BE49-F238E27FC236}">
                <a16:creationId xmlns:a16="http://schemas.microsoft.com/office/drawing/2014/main" id="{8B65257E-A9D2-4BD9-ACB3-505F70CA4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063" y="3381866"/>
            <a:ext cx="22193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409675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42282F2-8582-4C46-B9E1-BD0DF183D72D}"/>
              </a:ext>
            </a:extLst>
          </p:cNvPr>
          <p:cNvSpPr>
            <a:spLocks noGrp="1"/>
          </p:cNvSpPr>
          <p:nvPr>
            <p:ph type="title"/>
          </p:nvPr>
        </p:nvSpPr>
        <p:spPr/>
        <p:txBody>
          <a:bodyPr/>
          <a:lstStyle/>
          <a:p>
            <a:r>
              <a:rPr lang="pl-PL" dirty="0"/>
              <a:t>Kto wyprodukował tyle śmieci?!</a:t>
            </a:r>
          </a:p>
        </p:txBody>
      </p:sp>
      <p:pic>
        <p:nvPicPr>
          <p:cNvPr id="2" name="12 kwi, 11.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2183" y="5919651"/>
            <a:ext cx="609600" cy="609600"/>
          </a:xfrm>
          <a:prstGeom prst="rect">
            <a:avLst/>
          </a:prstGeom>
        </p:spPr>
      </p:pic>
    </p:spTree>
    <p:extLst>
      <p:ext uri="{BB962C8B-B14F-4D97-AF65-F5344CB8AC3E}">
        <p14:creationId xmlns:p14="http://schemas.microsoft.com/office/powerpoint/2010/main" val="110973827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59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35BDFE3-D2BD-47EF-A285-1EAB477E23DF}"/>
              </a:ext>
            </a:extLst>
          </p:cNvPr>
          <p:cNvSpPr>
            <a:spLocks noGrp="1"/>
          </p:cNvSpPr>
          <p:nvPr>
            <p:ph type="title"/>
          </p:nvPr>
        </p:nvSpPr>
        <p:spPr/>
        <p:txBody>
          <a:bodyPr/>
          <a:lstStyle/>
          <a:p>
            <a:r>
              <a:rPr lang="pl-PL" dirty="0"/>
              <a:t>Plastikowe odpady</a:t>
            </a:r>
          </a:p>
        </p:txBody>
      </p:sp>
      <p:pic>
        <p:nvPicPr>
          <p:cNvPr id="8" name="Symbol zastępczy zawartości 7">
            <a:extLst>
              <a:ext uri="{FF2B5EF4-FFF2-40B4-BE49-F238E27FC236}">
                <a16:creationId xmlns:a16="http://schemas.microsoft.com/office/drawing/2014/main" id="{23EA809D-0AF1-4907-A600-181FB08803A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8583" y="1093509"/>
            <a:ext cx="7558203" cy="4251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ymbol zastępczy tekstu 5">
            <a:extLst>
              <a:ext uri="{FF2B5EF4-FFF2-40B4-BE49-F238E27FC236}">
                <a16:creationId xmlns:a16="http://schemas.microsoft.com/office/drawing/2014/main" id="{125162BB-2C86-4444-B1AE-4ADDEF7BC0EE}"/>
              </a:ext>
            </a:extLst>
          </p:cNvPr>
          <p:cNvSpPr>
            <a:spLocks noGrp="1"/>
          </p:cNvSpPr>
          <p:nvPr>
            <p:ph type="body" sz="half" idx="2"/>
          </p:nvPr>
        </p:nvSpPr>
        <p:spPr/>
        <p:txBody>
          <a:bodyPr>
            <a:normAutofit lnSpcReduction="10000"/>
          </a:bodyPr>
          <a:lstStyle/>
          <a:p>
            <a:r>
              <a:rPr lang="pl-PL" dirty="0"/>
              <a:t>Domyślasz się pewnie, że to nie misie polarne, nie foczki i nie morskie zwierzęta wyprodukowały plastikowe śmieci. </a:t>
            </a:r>
          </a:p>
          <a:p>
            <a:endParaRPr lang="pl-PL" dirty="0"/>
          </a:p>
          <a:p>
            <a:r>
              <a:rPr lang="pl-PL" dirty="0"/>
              <a:t>Niestety, wszystkie te odpady tworzy człowiek.</a:t>
            </a:r>
          </a:p>
          <a:p>
            <a:endParaRPr lang="pl-PL" dirty="0"/>
          </a:p>
          <a:p>
            <a:r>
              <a:rPr lang="pl-PL" dirty="0"/>
              <a:t>Nie każdy dorosły, tak jak ty, wie i rozumie, że planecie trzeba pomagać. </a:t>
            </a:r>
          </a:p>
        </p:txBody>
      </p:sp>
      <p:pic>
        <p:nvPicPr>
          <p:cNvPr id="2" name="12 kwi, 18.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817" y="5697583"/>
            <a:ext cx="609600" cy="609600"/>
          </a:xfrm>
          <a:prstGeom prst="rect">
            <a:avLst/>
          </a:prstGeom>
        </p:spPr>
      </p:pic>
    </p:spTree>
    <p:extLst>
      <p:ext uri="{BB962C8B-B14F-4D97-AF65-F5344CB8AC3E}">
        <p14:creationId xmlns:p14="http://schemas.microsoft.com/office/powerpoint/2010/main" val="427130330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1961697" y="603701"/>
            <a:ext cx="7655221" cy="5741415"/>
          </a:xfrm>
        </p:spPr>
      </p:pic>
      <p:sp>
        <p:nvSpPr>
          <p:cNvPr id="2" name="Tytuł 1"/>
          <p:cNvSpPr>
            <a:spLocks noGrp="1"/>
          </p:cNvSpPr>
          <p:nvPr>
            <p:ph type="title"/>
          </p:nvPr>
        </p:nvSpPr>
        <p:spPr>
          <a:xfrm>
            <a:off x="1163697" y="276550"/>
            <a:ext cx="10058400" cy="1371600"/>
          </a:xfrm>
        </p:spPr>
        <p:txBody>
          <a:bodyPr/>
          <a:lstStyle/>
          <a:p>
            <a:pPr algn="ctr"/>
            <a:r>
              <a:rPr lang="pl-PL" dirty="0" smtClean="0"/>
              <a:t>Nasza drużyna</a:t>
            </a:r>
            <a:endParaRPr lang="pl-PL" dirty="0"/>
          </a:p>
        </p:txBody>
      </p:sp>
      <p:pic>
        <p:nvPicPr>
          <p:cNvPr id="9" name="Obraz 8"/>
          <p:cNvPicPr>
            <a:picLocks noChangeAspect="1"/>
          </p:cNvPicPr>
          <p:nvPr/>
        </p:nvPicPr>
        <p:blipFill>
          <a:blip r:embed="rId3"/>
          <a:stretch>
            <a:fillRect/>
          </a:stretch>
        </p:blipFill>
        <p:spPr>
          <a:xfrm>
            <a:off x="8315497" y="3135085"/>
            <a:ext cx="2363063" cy="3150750"/>
          </a:xfrm>
          <a:prstGeom prst="rect">
            <a:avLst/>
          </a:prstGeom>
          <a:effectLst>
            <a:glow rad="228600">
              <a:schemeClr val="accent4">
                <a:satMod val="175000"/>
                <a:alpha val="40000"/>
              </a:schemeClr>
            </a:glow>
          </a:effectLst>
        </p:spPr>
      </p:pic>
      <p:pic>
        <p:nvPicPr>
          <p:cNvPr id="11" name="Obraz 10"/>
          <p:cNvPicPr>
            <a:picLocks noChangeAspect="1"/>
          </p:cNvPicPr>
          <p:nvPr/>
        </p:nvPicPr>
        <p:blipFill rotWithShape="1">
          <a:blip r:embed="rId4"/>
          <a:srcRect r="200" b="31167"/>
          <a:stretch/>
        </p:blipFill>
        <p:spPr>
          <a:xfrm>
            <a:off x="6192897" y="3179466"/>
            <a:ext cx="1254170" cy="1071155"/>
          </a:xfrm>
          <a:prstGeom prst="rect">
            <a:avLst/>
          </a:prstGeom>
          <a:effectLst>
            <a:glow rad="50800">
              <a:schemeClr val="accent1">
                <a:alpha val="40000"/>
              </a:schemeClr>
            </a:glow>
            <a:reflection blurRad="685800" stA="45000" endPos="65000" dist="50800" dir="5400000" sy="-100000" algn="bl" rotWithShape="0"/>
          </a:effectLst>
          <a:scene3d>
            <a:camera prst="orthographicFront">
              <a:rot lat="0" lon="0" rev="20699999"/>
            </a:camera>
            <a:lightRig rig="threePt" dir="t"/>
          </a:scene3d>
          <a:sp3d extrusionH="266700" contourW="82550">
            <a:extrusionClr>
              <a:schemeClr val="bg2">
                <a:lumMod val="60000"/>
                <a:lumOff val="40000"/>
              </a:schemeClr>
            </a:extrusionClr>
            <a:contourClr>
              <a:schemeClr val="bg2">
                <a:lumMod val="40000"/>
                <a:lumOff val="60000"/>
              </a:schemeClr>
            </a:contourClr>
          </a:sp3d>
        </p:spPr>
      </p:pic>
      <p:pic>
        <p:nvPicPr>
          <p:cNvPr id="12" name="Obraz 11"/>
          <p:cNvPicPr>
            <a:picLocks noChangeAspect="1"/>
          </p:cNvPicPr>
          <p:nvPr/>
        </p:nvPicPr>
        <p:blipFill>
          <a:blip r:embed="rId5"/>
          <a:stretch>
            <a:fillRect/>
          </a:stretch>
        </p:blipFill>
        <p:spPr>
          <a:xfrm>
            <a:off x="1995179" y="1175082"/>
            <a:ext cx="3693079" cy="3882971"/>
          </a:xfrm>
          <a:prstGeom prst="rect">
            <a:avLst/>
          </a:prstGeom>
          <a:effectLst>
            <a:glow>
              <a:schemeClr val="accent1">
                <a:alpha val="40000"/>
              </a:schemeClr>
            </a:glow>
          </a:effectLst>
          <a:scene3d>
            <a:camera prst="orthographicFront">
              <a:rot lat="0" lon="1200000" rev="1800000"/>
            </a:camera>
            <a:lightRig rig="threePt" dir="t"/>
          </a:scene3d>
        </p:spPr>
      </p:pic>
      <p:pic>
        <p:nvPicPr>
          <p:cNvPr id="13" name="Obraz 12"/>
          <p:cNvPicPr>
            <a:picLocks noChangeAspect="1"/>
          </p:cNvPicPr>
          <p:nvPr/>
        </p:nvPicPr>
        <p:blipFill>
          <a:blip r:embed="rId5"/>
          <a:stretch>
            <a:fillRect/>
          </a:stretch>
        </p:blipFill>
        <p:spPr>
          <a:xfrm>
            <a:off x="5843961" y="1401485"/>
            <a:ext cx="3438442" cy="3615241"/>
          </a:xfrm>
          <a:prstGeom prst="rect">
            <a:avLst/>
          </a:prstGeom>
          <a:scene3d>
            <a:camera prst="orthographicFront">
              <a:rot lat="0" lon="20699996" rev="600000"/>
            </a:camera>
            <a:lightRig rig="threePt" dir="t"/>
          </a:scene3d>
        </p:spPr>
      </p:pic>
      <p:pic>
        <p:nvPicPr>
          <p:cNvPr id="14" name="Obraz 13"/>
          <p:cNvPicPr>
            <a:picLocks noChangeAspect="1"/>
          </p:cNvPicPr>
          <p:nvPr/>
        </p:nvPicPr>
        <p:blipFill>
          <a:blip r:embed="rId5"/>
          <a:stretch>
            <a:fillRect/>
          </a:stretch>
        </p:blipFill>
        <p:spPr>
          <a:xfrm>
            <a:off x="2965394" y="1371845"/>
            <a:ext cx="3438442" cy="3615241"/>
          </a:xfrm>
          <a:prstGeom prst="rect">
            <a:avLst/>
          </a:prstGeom>
        </p:spPr>
      </p:pic>
      <p:pic>
        <p:nvPicPr>
          <p:cNvPr id="16" name="Obraz 15"/>
          <p:cNvPicPr>
            <a:picLocks noChangeAspect="1"/>
          </p:cNvPicPr>
          <p:nvPr/>
        </p:nvPicPr>
        <p:blipFill>
          <a:blip r:embed="rId5"/>
          <a:stretch>
            <a:fillRect/>
          </a:stretch>
        </p:blipFill>
        <p:spPr>
          <a:xfrm>
            <a:off x="8278760" y="603701"/>
            <a:ext cx="3438442" cy="3615241"/>
          </a:xfrm>
          <a:prstGeom prst="rect">
            <a:avLst/>
          </a:prstGeom>
        </p:spPr>
      </p:pic>
      <p:pic>
        <p:nvPicPr>
          <p:cNvPr id="17" name="Obraz 16"/>
          <p:cNvPicPr>
            <a:picLocks noChangeAspect="1"/>
          </p:cNvPicPr>
          <p:nvPr/>
        </p:nvPicPr>
        <p:blipFill>
          <a:blip r:embed="rId5"/>
          <a:stretch>
            <a:fillRect/>
          </a:stretch>
        </p:blipFill>
        <p:spPr>
          <a:xfrm rot="19690673">
            <a:off x="-87833" y="4349856"/>
            <a:ext cx="3438442" cy="3615241"/>
          </a:xfrm>
          <a:prstGeom prst="rect">
            <a:avLst/>
          </a:prstGeom>
        </p:spPr>
      </p:pic>
    </p:spTree>
    <p:extLst>
      <p:ext uri="{BB962C8B-B14F-4D97-AF65-F5344CB8AC3E}">
        <p14:creationId xmlns:p14="http://schemas.microsoft.com/office/powerpoint/2010/main" val="71505924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0AB970-A5DE-4CDB-84A2-EF1331A62A72}"/>
              </a:ext>
            </a:extLst>
          </p:cNvPr>
          <p:cNvSpPr>
            <a:spLocks noGrp="1"/>
          </p:cNvSpPr>
          <p:nvPr>
            <p:ph type="title"/>
          </p:nvPr>
        </p:nvSpPr>
        <p:spPr>
          <a:xfrm>
            <a:off x="9296400" y="508105"/>
            <a:ext cx="2430780" cy="579120"/>
          </a:xfrm>
        </p:spPr>
        <p:txBody>
          <a:bodyPr/>
          <a:lstStyle/>
          <a:p>
            <a:r>
              <a:rPr lang="pl-PL" dirty="0"/>
              <a:t>Co więcej…</a:t>
            </a:r>
          </a:p>
        </p:txBody>
      </p:sp>
      <p:pic>
        <p:nvPicPr>
          <p:cNvPr id="6" name="Symbol zastępczy zawartości 5">
            <a:extLst>
              <a:ext uri="{FF2B5EF4-FFF2-40B4-BE49-F238E27FC236}">
                <a16:creationId xmlns:a16="http://schemas.microsoft.com/office/drawing/2014/main" id="{BBA79C53-14B4-4FD6-8250-054460DC88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0575" y="990939"/>
            <a:ext cx="7562850" cy="4571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a:extLst>
              <a:ext uri="{FF2B5EF4-FFF2-40B4-BE49-F238E27FC236}">
                <a16:creationId xmlns:a16="http://schemas.microsoft.com/office/drawing/2014/main" id="{D65D4D30-2FD6-429E-ACF0-E593B00F4F2B}"/>
              </a:ext>
            </a:extLst>
          </p:cNvPr>
          <p:cNvSpPr>
            <a:spLocks noGrp="1"/>
          </p:cNvSpPr>
          <p:nvPr>
            <p:ph type="body" sz="half" idx="2"/>
          </p:nvPr>
        </p:nvSpPr>
        <p:spPr>
          <a:xfrm>
            <a:off x="9296400" y="1216057"/>
            <a:ext cx="2430780" cy="5367623"/>
          </a:xfrm>
        </p:spPr>
        <p:txBody>
          <a:bodyPr>
            <a:normAutofit fontScale="92500"/>
          </a:bodyPr>
          <a:lstStyle/>
          <a:p>
            <a:r>
              <a:rPr lang="pl-PL" sz="1000" dirty="0"/>
              <a:t>Człowiek jest także odpowiedzialny za to, że temperatura na całej planecie cały czas rośnie! </a:t>
            </a:r>
          </a:p>
          <a:p>
            <a:r>
              <a:rPr lang="pl-PL" sz="1000" dirty="0"/>
              <a:t>Dlaczego? </a:t>
            </a:r>
          </a:p>
          <a:p>
            <a:r>
              <a:rPr lang="pl-PL" sz="1000" dirty="0"/>
              <a:t>Fabryki, samochody, samoloty, nasze domy produkują szkodliwe gazy, które nazywamy gazami cieplarnianymi. </a:t>
            </a:r>
          </a:p>
          <a:p>
            <a:r>
              <a:rPr lang="pl-PL" sz="1000" dirty="0"/>
              <a:t>Można powiedzieć, że gaz cieplarniany tworzy pokrywę nad ziemią, która działa jak zjeżdżalnia. Po tej zjeżdżalni do Ziemi może wciąż dopływać światło słoneczne, ale nasze ziemskie promieniowanie nie może po tej zjeżdżalni wyjść na zewnątrz.  Tym samym powolutku na Ziemi jej ciepło gromadzi się i staje się co raz cieplej. A im więcej tych szkodliwych gazów produkujemy – tym gorzej.</a:t>
            </a:r>
          </a:p>
          <a:p>
            <a:r>
              <a:rPr lang="pl-PL" sz="1000" dirty="0"/>
              <a:t>Im jest cieplej, tym więcej kolejnych gazów cieplarnianych uwalnia wieczna zmarzlina, którą widziałeś na zdjęciu. </a:t>
            </a:r>
          </a:p>
          <a:p>
            <a:r>
              <a:rPr lang="pl-PL" sz="1000" dirty="0"/>
              <a:t>Wiesz też, że z tego powodu topnieją lodowce.</a:t>
            </a:r>
          </a:p>
          <a:p>
            <a:r>
              <a:rPr lang="pl-PL" sz="1000" dirty="0"/>
              <a:t>To także przyczyna problemów wielu gatunków zwierząt. </a:t>
            </a:r>
          </a:p>
          <a:p>
            <a:r>
              <a:rPr lang="pl-PL" sz="1000" dirty="0"/>
              <a:t>To również jedna z przyczyn różnych zmian, które obserwujemy w życiu zwierząt i roślin.</a:t>
            </a:r>
          </a:p>
        </p:txBody>
      </p:sp>
      <p:pic>
        <p:nvPicPr>
          <p:cNvPr id="5" name="12 kwi, 18.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104" y="5774635"/>
            <a:ext cx="609600" cy="609600"/>
          </a:xfrm>
          <a:prstGeom prst="rect">
            <a:avLst/>
          </a:prstGeom>
        </p:spPr>
      </p:pic>
    </p:spTree>
    <p:extLst>
      <p:ext uri="{BB962C8B-B14F-4D97-AF65-F5344CB8AC3E}">
        <p14:creationId xmlns:p14="http://schemas.microsoft.com/office/powerpoint/2010/main" val="115977574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34804"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7B5D166D-2623-4926-A8E1-768D05D79583}"/>
              </a:ext>
            </a:extLst>
          </p:cNvPr>
          <p:cNvSpPr>
            <a:spLocks noGrp="1"/>
          </p:cNvSpPr>
          <p:nvPr>
            <p:ph type="title"/>
          </p:nvPr>
        </p:nvSpPr>
        <p:spPr/>
        <p:txBody>
          <a:bodyPr/>
          <a:lstStyle/>
          <a:p>
            <a:r>
              <a:rPr lang="pl-PL" dirty="0"/>
              <a:t>Kto może pomóc ziemi i zostać jej przyjacielem?</a:t>
            </a:r>
          </a:p>
        </p:txBody>
      </p:sp>
      <p:sp>
        <p:nvSpPr>
          <p:cNvPr id="6" name="Symbol zastępczy tekstu 5">
            <a:extLst>
              <a:ext uri="{FF2B5EF4-FFF2-40B4-BE49-F238E27FC236}">
                <a16:creationId xmlns:a16="http://schemas.microsoft.com/office/drawing/2014/main" id="{6C78F66A-AEF6-4157-AE7F-0388776E7420}"/>
              </a:ext>
            </a:extLst>
          </p:cNvPr>
          <p:cNvSpPr>
            <a:spLocks noGrp="1"/>
          </p:cNvSpPr>
          <p:nvPr>
            <p:ph type="body" idx="1"/>
          </p:nvPr>
        </p:nvSpPr>
        <p:spPr/>
        <p:txBody>
          <a:bodyPr/>
          <a:lstStyle/>
          <a:p>
            <a:r>
              <a:rPr lang="pl-PL" dirty="0"/>
              <a:t>TERAZ JUŻ NA PEWNO WIESZ, ŻE ZIEMIA POTRZEBUJE PILNEJ POMOCY!</a:t>
            </a:r>
          </a:p>
        </p:txBody>
      </p:sp>
    </p:spTree>
    <p:extLst>
      <p:ext uri="{BB962C8B-B14F-4D97-AF65-F5344CB8AC3E}">
        <p14:creationId xmlns:p14="http://schemas.microsoft.com/office/powerpoint/2010/main" val="420419701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5160" y="1692750"/>
            <a:ext cx="4343630" cy="4672289"/>
          </a:xfrm>
          <a:prstGeom prst="rect">
            <a:avLst/>
          </a:prstGeom>
        </p:spPr>
      </p:pic>
      <p:sp>
        <p:nvSpPr>
          <p:cNvPr id="6" name="Tytuł 5">
            <a:extLst>
              <a:ext uri="{FF2B5EF4-FFF2-40B4-BE49-F238E27FC236}">
                <a16:creationId xmlns:a16="http://schemas.microsoft.com/office/drawing/2014/main" id="{A39FBE28-FFEB-4548-8511-DB536C287988}"/>
              </a:ext>
            </a:extLst>
          </p:cNvPr>
          <p:cNvSpPr>
            <a:spLocks noGrp="1"/>
          </p:cNvSpPr>
          <p:nvPr>
            <p:ph type="title"/>
          </p:nvPr>
        </p:nvSpPr>
        <p:spPr/>
        <p:txBody>
          <a:bodyPr>
            <a:normAutofit/>
          </a:bodyPr>
          <a:lstStyle/>
          <a:p>
            <a:pPr algn="ctr"/>
            <a:r>
              <a:rPr lang="pl-PL" sz="7200" b="1" dirty="0">
                <a:effectLst>
                  <a:outerShdw blurRad="38100" dist="38100" dir="2700000" algn="tl">
                    <a:srgbClr val="000000">
                      <a:alpha val="43137"/>
                    </a:srgbClr>
                  </a:outerShdw>
                </a:effectLst>
              </a:rPr>
              <a:t>TY!</a:t>
            </a:r>
          </a:p>
        </p:txBody>
      </p:sp>
      <p:pic>
        <p:nvPicPr>
          <p:cNvPr id="2" name="12 kwi, 18.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5575852"/>
            <a:ext cx="609600" cy="609600"/>
          </a:xfrm>
          <a:prstGeom prst="rect">
            <a:avLst/>
          </a:prstGeom>
        </p:spPr>
      </p:pic>
    </p:spTree>
    <p:extLst>
      <p:ext uri="{BB962C8B-B14F-4D97-AF65-F5344CB8AC3E}">
        <p14:creationId xmlns:p14="http://schemas.microsoft.com/office/powerpoint/2010/main" val="46386604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888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461" y="525028"/>
            <a:ext cx="3047078" cy="5865223"/>
          </a:xfrm>
          <a:prstGeom prst="rect">
            <a:avLst/>
          </a:prstGeom>
        </p:spPr>
      </p:pic>
      <p:sp>
        <p:nvSpPr>
          <p:cNvPr id="2" name="Tytuł 1">
            <a:extLst>
              <a:ext uri="{FF2B5EF4-FFF2-40B4-BE49-F238E27FC236}">
                <a16:creationId xmlns:a16="http://schemas.microsoft.com/office/drawing/2014/main" id="{6B35BAC4-E0F5-4766-8005-29A0208B8A7C}"/>
              </a:ext>
            </a:extLst>
          </p:cNvPr>
          <p:cNvSpPr>
            <a:spLocks noGrp="1"/>
          </p:cNvSpPr>
          <p:nvPr>
            <p:ph type="title"/>
          </p:nvPr>
        </p:nvSpPr>
        <p:spPr>
          <a:xfrm>
            <a:off x="1066800" y="407462"/>
            <a:ext cx="10058400" cy="1371600"/>
          </a:xfrm>
        </p:spPr>
        <p:txBody>
          <a:bodyPr/>
          <a:lstStyle/>
          <a:p>
            <a:pPr algn="ctr"/>
            <a:r>
              <a:rPr lang="pl-PL" dirty="0"/>
              <a:t>Tylko jak?</a:t>
            </a:r>
          </a:p>
        </p:txBody>
      </p:sp>
    </p:spTree>
    <p:extLst>
      <p:ext uri="{BB962C8B-B14F-4D97-AF65-F5344CB8AC3E}">
        <p14:creationId xmlns:p14="http://schemas.microsoft.com/office/powerpoint/2010/main" val="377178591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7D40D8-7699-4DFF-A0A1-A2416F449B41}"/>
              </a:ext>
            </a:extLst>
          </p:cNvPr>
          <p:cNvSpPr>
            <a:spLocks noGrp="1"/>
          </p:cNvSpPr>
          <p:nvPr>
            <p:ph type="title"/>
          </p:nvPr>
        </p:nvSpPr>
        <p:spPr/>
        <p:txBody>
          <a:bodyPr/>
          <a:lstStyle/>
          <a:p>
            <a:r>
              <a:rPr lang="pl-PL" dirty="0"/>
              <a:t>Mądrze!</a:t>
            </a:r>
          </a:p>
        </p:txBody>
      </p:sp>
      <p:pic>
        <p:nvPicPr>
          <p:cNvPr id="4" name="Obraz 3">
            <a:extLst>
              <a:ext uri="{FF2B5EF4-FFF2-40B4-BE49-F238E27FC236}">
                <a16:creationId xmlns:a16="http://schemas.microsoft.com/office/drawing/2014/main" id="{82364606-1654-4312-BBA4-76D0DA62C9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76986" y="2014194"/>
            <a:ext cx="5372885" cy="3581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pole tekstowe 4">
            <a:extLst>
              <a:ext uri="{FF2B5EF4-FFF2-40B4-BE49-F238E27FC236}">
                <a16:creationId xmlns:a16="http://schemas.microsoft.com/office/drawing/2014/main" id="{AB8790D7-544E-499F-9C1D-8CD65B0394BF}"/>
              </a:ext>
            </a:extLst>
          </p:cNvPr>
          <p:cNvSpPr txBox="1"/>
          <p:nvPr/>
        </p:nvSpPr>
        <p:spPr>
          <a:xfrm>
            <a:off x="625448" y="2014194"/>
            <a:ext cx="4694548" cy="3970318"/>
          </a:xfrm>
          <a:prstGeom prst="rect">
            <a:avLst/>
          </a:prstGeom>
          <a:noFill/>
        </p:spPr>
        <p:txBody>
          <a:bodyPr wrap="square" rtlCol="0">
            <a:spAutoFit/>
          </a:bodyPr>
          <a:lstStyle/>
          <a:p>
            <a:r>
              <a:rPr lang="pl-PL" dirty="0"/>
              <a:t>Jesteś dzieckiem, a dzieci mogą pomagać planecie na wiele mądrych sposobów. Nawet lepiej niż dorośli!</a:t>
            </a:r>
          </a:p>
          <a:p>
            <a:endParaRPr lang="pl-PL" dirty="0"/>
          </a:p>
          <a:p>
            <a:r>
              <a:rPr lang="pl-PL" dirty="0"/>
              <a:t>Możesz: </a:t>
            </a:r>
          </a:p>
          <a:p>
            <a:pPr marL="285750" indent="-285750">
              <a:buFont typeface="Arial" panose="020B0604020202020204" pitchFamily="34" charset="0"/>
              <a:buChar char="•"/>
            </a:pPr>
            <a:r>
              <a:rPr lang="pl-PL" dirty="0"/>
              <a:t>Zmienić swoje nawyki tak, aby pomagać planecie – zaraz Ci podpowiem jak!</a:t>
            </a:r>
          </a:p>
          <a:p>
            <a:pPr marL="285750" indent="-285750">
              <a:buFont typeface="Arial" panose="020B0604020202020204" pitchFamily="34" charset="0"/>
              <a:buChar char="•"/>
            </a:pPr>
            <a:r>
              <a:rPr lang="pl-PL" dirty="0"/>
              <a:t>Nauczyć dorosłych jak dbać o planetę! Dorośli nie chodzą już do przedszkola ani szkoły i mogą nie wiedzieć jak to zrobić. Naucz ich!</a:t>
            </a:r>
          </a:p>
          <a:p>
            <a:pPr marL="285750" indent="-285750">
              <a:buFont typeface="Arial" panose="020B0604020202020204" pitchFamily="34" charset="0"/>
              <a:buChar char="•"/>
            </a:pPr>
            <a:r>
              <a:rPr lang="pl-PL" dirty="0"/>
              <a:t>Gdy dorośniesz – być mądrym dorosłym i dbać o planetę. </a:t>
            </a:r>
          </a:p>
        </p:txBody>
      </p:sp>
      <p:pic>
        <p:nvPicPr>
          <p:cNvPr id="3" name="12 kwi, 18.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679712"/>
            <a:ext cx="609600" cy="609600"/>
          </a:xfrm>
          <a:prstGeom prst="rect">
            <a:avLst/>
          </a:prstGeom>
        </p:spPr>
      </p:pic>
    </p:spTree>
    <p:extLst>
      <p:ext uri="{BB962C8B-B14F-4D97-AF65-F5344CB8AC3E}">
        <p14:creationId xmlns:p14="http://schemas.microsoft.com/office/powerpoint/2010/main" val="328942688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445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89E4A9-1D32-42F5-A13B-E4060FBD6E1A}"/>
              </a:ext>
            </a:extLst>
          </p:cNvPr>
          <p:cNvSpPr>
            <a:spLocks noGrp="1"/>
          </p:cNvSpPr>
          <p:nvPr>
            <p:ph type="ctrTitle"/>
          </p:nvPr>
        </p:nvSpPr>
        <p:spPr/>
        <p:txBody>
          <a:bodyPr/>
          <a:lstStyle/>
          <a:p>
            <a:r>
              <a:rPr lang="pl-PL" dirty="0"/>
              <a:t>Co możesz zrobić już dziś? </a:t>
            </a:r>
          </a:p>
        </p:txBody>
      </p:sp>
    </p:spTree>
    <p:extLst>
      <p:ext uri="{BB962C8B-B14F-4D97-AF65-F5344CB8AC3E}">
        <p14:creationId xmlns:p14="http://schemas.microsoft.com/office/powerpoint/2010/main" val="40752434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31F769-FBED-4367-9CFC-27253EC20011}"/>
              </a:ext>
            </a:extLst>
          </p:cNvPr>
          <p:cNvSpPr>
            <a:spLocks noGrp="1"/>
          </p:cNvSpPr>
          <p:nvPr>
            <p:ph type="title"/>
          </p:nvPr>
        </p:nvSpPr>
        <p:spPr/>
        <p:txBody>
          <a:bodyPr/>
          <a:lstStyle/>
          <a:p>
            <a:r>
              <a:rPr lang="pl-PL" dirty="0"/>
              <a:t>Dobre nawyki</a:t>
            </a:r>
          </a:p>
        </p:txBody>
      </p:sp>
      <p:sp>
        <p:nvSpPr>
          <p:cNvPr id="4" name="Symbol zastępczy zawartości 3">
            <a:extLst>
              <a:ext uri="{FF2B5EF4-FFF2-40B4-BE49-F238E27FC236}">
                <a16:creationId xmlns:a16="http://schemas.microsoft.com/office/drawing/2014/main" id="{8A131D64-84FE-4881-9122-3EBBF55C894A}"/>
              </a:ext>
            </a:extLst>
          </p:cNvPr>
          <p:cNvSpPr>
            <a:spLocks noGrp="1"/>
          </p:cNvSpPr>
          <p:nvPr>
            <p:ph sz="half" idx="1"/>
          </p:nvPr>
        </p:nvSpPr>
        <p:spPr/>
        <p:txBody>
          <a:bodyPr>
            <a:normAutofit/>
          </a:bodyPr>
          <a:lstStyle/>
          <a:p>
            <a:r>
              <a:rPr lang="pl-PL" dirty="0"/>
              <a:t>Nawyki to takie zachowanie, do którego się przyzwyczailiśmy i wykonujemy je bez zastanowienia. </a:t>
            </a:r>
          </a:p>
          <a:p>
            <a:r>
              <a:rPr lang="pl-PL" dirty="0"/>
              <a:t>Np. po skorzystaniu z toalety myjesz ręce; po zabawie odkładasz zabawkę na miejsce; mówisz </a:t>
            </a:r>
            <a:r>
              <a:rPr lang="pl-PL" i="1" dirty="0"/>
              <a:t>Dzień dobry!</a:t>
            </a:r>
            <a:r>
              <a:rPr lang="pl-PL" dirty="0"/>
              <a:t>, gdy wejdziesz do przedszkola lub szkoły – to są dobre nawyki, które już masz.</a:t>
            </a:r>
          </a:p>
          <a:p>
            <a:r>
              <a:rPr lang="pl-PL" dirty="0"/>
              <a:t>Teraz czas na nowe!</a:t>
            </a:r>
          </a:p>
          <a:p>
            <a:r>
              <a:rPr lang="pl-PL" dirty="0"/>
              <a:t>NUMER 1 – Gaś światło, gdy wychodzisz z pomieszczeń. Dzięki temu oszczędzasz energię!</a:t>
            </a:r>
          </a:p>
        </p:txBody>
      </p:sp>
      <p:pic>
        <p:nvPicPr>
          <p:cNvPr id="7" name="Symbol zastępczy zawartości 6">
            <a:extLst>
              <a:ext uri="{FF2B5EF4-FFF2-40B4-BE49-F238E27FC236}">
                <a16:creationId xmlns:a16="http://schemas.microsoft.com/office/drawing/2014/main" id="{1049F75A-D394-4645-85F4-156B5F06BD8B}"/>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6370638" y="2392627"/>
            <a:ext cx="4754562" cy="3169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12 kwi, 18.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104" y="5748130"/>
            <a:ext cx="609600" cy="609600"/>
          </a:xfrm>
          <a:prstGeom prst="rect">
            <a:avLst/>
          </a:prstGeom>
        </p:spPr>
      </p:pic>
    </p:spTree>
    <p:extLst>
      <p:ext uri="{BB962C8B-B14F-4D97-AF65-F5344CB8AC3E}">
        <p14:creationId xmlns:p14="http://schemas.microsoft.com/office/powerpoint/2010/main" val="39816421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620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85287E-9C70-4B0B-9330-FFF90FF7DCFD}"/>
              </a:ext>
            </a:extLst>
          </p:cNvPr>
          <p:cNvSpPr>
            <a:spLocks noGrp="1"/>
          </p:cNvSpPr>
          <p:nvPr>
            <p:ph type="title"/>
          </p:nvPr>
        </p:nvSpPr>
        <p:spPr/>
        <p:txBody>
          <a:bodyPr/>
          <a:lstStyle/>
          <a:p>
            <a:r>
              <a:rPr lang="pl-PL" dirty="0"/>
              <a:t>Nr 2 Rysowanie</a:t>
            </a:r>
          </a:p>
        </p:txBody>
      </p:sp>
      <p:pic>
        <p:nvPicPr>
          <p:cNvPr id="6" name="Symbol zastępczy zawartości 5">
            <a:extLst>
              <a:ext uri="{FF2B5EF4-FFF2-40B4-BE49-F238E27FC236}">
                <a16:creationId xmlns:a16="http://schemas.microsoft.com/office/drawing/2014/main" id="{BA50E281-09AC-481A-9A3C-5193DF5738C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90675" y="1290637"/>
            <a:ext cx="5962650" cy="3971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a:extLst>
              <a:ext uri="{FF2B5EF4-FFF2-40B4-BE49-F238E27FC236}">
                <a16:creationId xmlns:a16="http://schemas.microsoft.com/office/drawing/2014/main" id="{D408D431-127E-4CA6-8120-BF6B5028ED39}"/>
              </a:ext>
            </a:extLst>
          </p:cNvPr>
          <p:cNvSpPr>
            <a:spLocks noGrp="1"/>
          </p:cNvSpPr>
          <p:nvPr>
            <p:ph type="body" sz="half" idx="2"/>
          </p:nvPr>
        </p:nvSpPr>
        <p:spPr/>
        <p:txBody>
          <a:bodyPr/>
          <a:lstStyle/>
          <a:p>
            <a:r>
              <a:rPr lang="pl-PL" dirty="0"/>
              <a:t>Szanuj papier! Aby go wytworzyć wycinane są drzewa. </a:t>
            </a:r>
          </a:p>
          <a:p>
            <a:r>
              <a:rPr lang="pl-PL" dirty="0"/>
              <a:t>Zawsze zamalowuj całą kartkę z obu stron. </a:t>
            </a:r>
          </a:p>
          <a:p>
            <a:r>
              <a:rPr lang="pl-PL" dirty="0"/>
              <a:t>Poproś także dorosłych, by pozwolili Ci rysować na starych dokumentach i notatkach. </a:t>
            </a:r>
          </a:p>
        </p:txBody>
      </p:sp>
      <p:pic>
        <p:nvPicPr>
          <p:cNvPr id="5" name="12 kwi, 18.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609" y="5655366"/>
            <a:ext cx="609600" cy="609600"/>
          </a:xfrm>
          <a:prstGeom prst="rect">
            <a:avLst/>
          </a:prstGeom>
        </p:spPr>
      </p:pic>
    </p:spTree>
    <p:extLst>
      <p:ext uri="{BB962C8B-B14F-4D97-AF65-F5344CB8AC3E}">
        <p14:creationId xmlns:p14="http://schemas.microsoft.com/office/powerpoint/2010/main" val="257021628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8050"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2577F-E529-4FEE-8D22-0415F6805207}"/>
              </a:ext>
            </a:extLst>
          </p:cNvPr>
          <p:cNvSpPr>
            <a:spLocks noGrp="1"/>
          </p:cNvSpPr>
          <p:nvPr>
            <p:ph type="title"/>
          </p:nvPr>
        </p:nvSpPr>
        <p:spPr/>
        <p:txBody>
          <a:bodyPr/>
          <a:lstStyle/>
          <a:p>
            <a:r>
              <a:rPr lang="pl-PL" dirty="0"/>
              <a:t>Myjąc zęby, zakręcaj wodę!</a:t>
            </a:r>
          </a:p>
        </p:txBody>
      </p:sp>
      <p:sp>
        <p:nvSpPr>
          <p:cNvPr id="4" name="Symbol zastępczy tekstu 3">
            <a:extLst>
              <a:ext uri="{FF2B5EF4-FFF2-40B4-BE49-F238E27FC236}">
                <a16:creationId xmlns:a16="http://schemas.microsoft.com/office/drawing/2014/main" id="{1885F7BE-191A-44C9-8F72-2647A38B485C}"/>
              </a:ext>
            </a:extLst>
          </p:cNvPr>
          <p:cNvSpPr>
            <a:spLocks noGrp="1"/>
          </p:cNvSpPr>
          <p:nvPr>
            <p:ph type="body" sz="half" idx="2"/>
          </p:nvPr>
        </p:nvSpPr>
        <p:spPr/>
        <p:txBody>
          <a:bodyPr/>
          <a:lstStyle/>
          <a:p>
            <a:r>
              <a:rPr lang="pl-PL" dirty="0"/>
              <a:t>Czym mniej jej zużywasz – tym lepiej. Dzięki temu oczyszczalnie ścieków będą miały mniej pracy i wyprodukują mniej zanieczyszczeń podczas pracy, a zapasy wody nie będą kurczyć się tak szybko.</a:t>
            </a:r>
          </a:p>
        </p:txBody>
      </p:sp>
      <p:pic>
        <p:nvPicPr>
          <p:cNvPr id="3" name="12 kwi, 18.3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113" y="5695121"/>
            <a:ext cx="609600" cy="609600"/>
          </a:xfrm>
          <a:prstGeom prst="rect">
            <a:avLst/>
          </a:prstGeom>
        </p:spPr>
      </p:pic>
      <p:pic>
        <p:nvPicPr>
          <p:cNvPr id="6" name="Symbol zastępczy zawartości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643187" y="704850"/>
            <a:ext cx="3857625" cy="5143500"/>
          </a:xfrm>
        </p:spPr>
      </p:pic>
    </p:spTree>
    <p:extLst>
      <p:ext uri="{BB962C8B-B14F-4D97-AF65-F5344CB8AC3E}">
        <p14:creationId xmlns:p14="http://schemas.microsoft.com/office/powerpoint/2010/main" val="291261334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5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919A48-74B3-460E-828D-AE39FC5AC9FE}"/>
              </a:ext>
            </a:extLst>
          </p:cNvPr>
          <p:cNvSpPr>
            <a:spLocks noGrp="1"/>
          </p:cNvSpPr>
          <p:nvPr>
            <p:ph type="title"/>
          </p:nvPr>
        </p:nvSpPr>
        <p:spPr/>
        <p:txBody>
          <a:bodyPr/>
          <a:lstStyle/>
          <a:p>
            <a:r>
              <a:rPr lang="pl-PL" dirty="0"/>
              <a:t>Dbaj o ubrania i zabawki</a:t>
            </a:r>
          </a:p>
        </p:txBody>
      </p:sp>
      <p:pic>
        <p:nvPicPr>
          <p:cNvPr id="6" name="Symbol zastępczy zawartości 5">
            <a:extLst>
              <a:ext uri="{FF2B5EF4-FFF2-40B4-BE49-F238E27FC236}">
                <a16:creationId xmlns:a16="http://schemas.microsoft.com/office/drawing/2014/main" id="{3870C476-D5FE-4063-ABEB-6165379CA2D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14587" y="838200"/>
            <a:ext cx="4314825"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a:extLst>
              <a:ext uri="{FF2B5EF4-FFF2-40B4-BE49-F238E27FC236}">
                <a16:creationId xmlns:a16="http://schemas.microsoft.com/office/drawing/2014/main" id="{87FF40AC-64C0-45BA-9CF3-64591F12E7FE}"/>
              </a:ext>
            </a:extLst>
          </p:cNvPr>
          <p:cNvSpPr>
            <a:spLocks noGrp="1"/>
          </p:cNvSpPr>
          <p:nvPr>
            <p:ph type="body" sz="half" idx="2"/>
          </p:nvPr>
        </p:nvSpPr>
        <p:spPr/>
        <p:txBody>
          <a:bodyPr/>
          <a:lstStyle/>
          <a:p>
            <a:r>
              <a:rPr lang="pl-PL" dirty="0"/>
              <a:t>Zabawki i ubrania często zrobione są z tworzyw sztucznych. </a:t>
            </a:r>
          </a:p>
          <a:p>
            <a:r>
              <a:rPr lang="pl-PL" dirty="0"/>
              <a:t>Wiesz już, że są one bardzo szkodliwy dla naszej planety. Dlatego dbaj o to, co posiadasz. </a:t>
            </a:r>
          </a:p>
          <a:p>
            <a:r>
              <a:rPr lang="pl-PL" dirty="0"/>
              <a:t>Dzięki temu Twoje zabawki nie trafią do śmieci, a jeśli Ci się znudzą – będziesz mógł przekazać je innym dzieciom </a:t>
            </a:r>
          </a:p>
        </p:txBody>
      </p:sp>
      <p:pic>
        <p:nvPicPr>
          <p:cNvPr id="3" name="12 kwi, 18.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293" y="5715000"/>
            <a:ext cx="609600" cy="609600"/>
          </a:xfrm>
          <a:prstGeom prst="rect">
            <a:avLst/>
          </a:prstGeom>
        </p:spPr>
      </p:pic>
    </p:spTree>
    <p:extLst>
      <p:ext uri="{BB962C8B-B14F-4D97-AF65-F5344CB8AC3E}">
        <p14:creationId xmlns:p14="http://schemas.microsoft.com/office/powerpoint/2010/main" val="198353096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3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a:extLst>
              <a:ext uri="{FF2B5EF4-FFF2-40B4-BE49-F238E27FC236}">
                <a16:creationId xmlns:a16="http://schemas.microsoft.com/office/drawing/2014/main" id="{2D2A0D40-FA7B-4D6F-99F7-341D5E453ACB}"/>
              </a:ext>
            </a:extLst>
          </p:cNvPr>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739140" y="1114960"/>
            <a:ext cx="7562850" cy="42541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Symbol zastępczy tekstu 5">
            <a:extLst>
              <a:ext uri="{FF2B5EF4-FFF2-40B4-BE49-F238E27FC236}">
                <a16:creationId xmlns:a16="http://schemas.microsoft.com/office/drawing/2014/main" id="{AC33B8E0-EE9F-4E4B-88C4-35BD4E4DDD62}"/>
              </a:ext>
            </a:extLst>
          </p:cNvPr>
          <p:cNvSpPr>
            <a:spLocks noGrp="1"/>
          </p:cNvSpPr>
          <p:nvPr>
            <p:ph type="body" sz="half" idx="2"/>
          </p:nvPr>
        </p:nvSpPr>
        <p:spPr>
          <a:xfrm>
            <a:off x="9324680" y="1407795"/>
            <a:ext cx="2430780" cy="3505200"/>
          </a:xfrm>
        </p:spPr>
        <p:txBody>
          <a:bodyPr>
            <a:normAutofit fontScale="92500" lnSpcReduction="10000"/>
          </a:bodyPr>
          <a:lstStyle/>
          <a:p>
            <a:endParaRPr lang="pl-PL" sz="1800" b="1" dirty="0"/>
          </a:p>
          <a:p>
            <a:r>
              <a:rPr lang="pl-PL" sz="1800" b="1" dirty="0"/>
              <a:t>W tej prezentacji powiemy Ci jak być prawdziwym przyjacielem dla Ziemi.</a:t>
            </a:r>
          </a:p>
          <a:p>
            <a:endParaRPr lang="pl-PL" sz="1800" b="1" dirty="0"/>
          </a:p>
          <a:p>
            <a:r>
              <a:rPr lang="pl-PL" sz="1800" b="1" dirty="0"/>
              <a:t>Jeśli masz ochotę przekonać się jak to zrobić – kliknij na serduszko „Ruszam z Wami!”.</a:t>
            </a:r>
          </a:p>
          <a:p>
            <a:endParaRPr lang="pl-PL" sz="1800" b="1" dirty="0"/>
          </a:p>
        </p:txBody>
      </p:sp>
      <p:sp>
        <p:nvSpPr>
          <p:cNvPr id="9" name="Serce 8">
            <a:hlinkClick r:id="rId6" action="ppaction://hlinksldjump"/>
            <a:extLst>
              <a:ext uri="{FF2B5EF4-FFF2-40B4-BE49-F238E27FC236}">
                <a16:creationId xmlns:a16="http://schemas.microsoft.com/office/drawing/2014/main" id="{570A5F93-F7B4-4B81-A4AC-FC03C3C9DF75}"/>
              </a:ext>
            </a:extLst>
          </p:cNvPr>
          <p:cNvSpPr/>
          <p:nvPr/>
        </p:nvSpPr>
        <p:spPr>
          <a:xfrm>
            <a:off x="5015865" y="2103120"/>
            <a:ext cx="2160270" cy="2114550"/>
          </a:xfrm>
          <a:prstGeom prst="heart">
            <a:avLst/>
          </a:prstGeom>
          <a:ln>
            <a:noFill/>
          </a:ln>
          <a:effectLst>
            <a:outerShdw blurRad="50800" dist="38100" dir="13500000" algn="br" rotWithShape="0">
              <a:prstClr val="black">
                <a:alpha val="40000"/>
              </a:prstClr>
            </a:outerShdw>
          </a:effectLst>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pl-PL"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Ruszam z Wami!</a:t>
            </a:r>
          </a:p>
        </p:txBody>
      </p:sp>
      <p:pic>
        <p:nvPicPr>
          <p:cNvPr id="3" name="11 kwi, 18.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140" y="5656385"/>
            <a:ext cx="609600" cy="609600"/>
          </a:xfrm>
          <a:prstGeom prst="rect">
            <a:avLst/>
          </a:prstGeom>
        </p:spPr>
      </p:pic>
    </p:spTree>
    <p:extLst>
      <p:ext uri="{BB962C8B-B14F-4D97-AF65-F5344CB8AC3E}">
        <p14:creationId xmlns:p14="http://schemas.microsoft.com/office/powerpoint/2010/main" val="27430176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5" fill="hold"/>
                                        <p:tgtEl>
                                          <p:spTgt spid="3"/>
                                        </p:tgtEl>
                                      </p:cBhvr>
                                    </p:cmd>
                                  </p:childTnLst>
                                </p:cTn>
                              </p:par>
                              <p:par>
                                <p:cTn id="7" presetID="1" presetClass="mediacall" presetSubtype="0" fill="hold" nodeType="withEffect">
                                  <p:stCondLst>
                                    <p:cond delay="0"/>
                                  </p:stCondLst>
                                  <p:childTnLst>
                                    <p:cmd type="call" cmd="playFrom(0.0)">
                                      <p:cBhvr>
                                        <p:cTn id="8" dur="12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2CC72C-17DF-4178-95C6-A64C6C2ED36D}"/>
              </a:ext>
            </a:extLst>
          </p:cNvPr>
          <p:cNvSpPr>
            <a:spLocks noGrp="1"/>
          </p:cNvSpPr>
          <p:nvPr>
            <p:ph type="title"/>
          </p:nvPr>
        </p:nvSpPr>
        <p:spPr/>
        <p:txBody>
          <a:bodyPr/>
          <a:lstStyle/>
          <a:p>
            <a:r>
              <a:rPr lang="pl-PL" dirty="0" err="1"/>
              <a:t>Upcycling</a:t>
            </a:r>
            <a:r>
              <a:rPr lang="pl-PL" dirty="0"/>
              <a:t>!</a:t>
            </a:r>
          </a:p>
        </p:txBody>
      </p:sp>
      <p:pic>
        <p:nvPicPr>
          <p:cNvPr id="6" name="Symbol zastępczy zawartości 5">
            <a:extLst>
              <a:ext uri="{FF2B5EF4-FFF2-40B4-BE49-F238E27FC236}">
                <a16:creationId xmlns:a16="http://schemas.microsoft.com/office/drawing/2014/main" id="{B74F2CCC-E006-49E8-95F9-B1E2B6094696}"/>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790575" y="755382"/>
            <a:ext cx="7562850" cy="5042435"/>
          </a:xfrm>
        </p:spPr>
      </p:pic>
      <p:sp>
        <p:nvSpPr>
          <p:cNvPr id="4" name="Symbol zastępczy tekstu 3">
            <a:extLst>
              <a:ext uri="{FF2B5EF4-FFF2-40B4-BE49-F238E27FC236}">
                <a16:creationId xmlns:a16="http://schemas.microsoft.com/office/drawing/2014/main" id="{6482F7C9-FEDC-4B5B-932E-0BA18126C581}"/>
              </a:ext>
            </a:extLst>
          </p:cNvPr>
          <p:cNvSpPr>
            <a:spLocks noGrp="1"/>
          </p:cNvSpPr>
          <p:nvPr>
            <p:ph type="body" sz="half" idx="2"/>
          </p:nvPr>
        </p:nvSpPr>
        <p:spPr/>
        <p:txBody>
          <a:bodyPr/>
          <a:lstStyle/>
          <a:p>
            <a:r>
              <a:rPr lang="pl-PL" dirty="0"/>
              <a:t>Daj śmieciom nowe życie i stwórz z nich coś wspaniałego!</a:t>
            </a:r>
          </a:p>
        </p:txBody>
      </p:sp>
      <p:pic>
        <p:nvPicPr>
          <p:cNvPr id="8" name="12 kwi, 18.38(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315" y="5791200"/>
            <a:ext cx="609600" cy="609600"/>
          </a:xfrm>
          <a:prstGeom prst="rect">
            <a:avLst/>
          </a:prstGeom>
        </p:spPr>
      </p:pic>
    </p:spTree>
    <p:extLst>
      <p:ext uri="{BB962C8B-B14F-4D97-AF65-F5344CB8AC3E}">
        <p14:creationId xmlns:p14="http://schemas.microsoft.com/office/powerpoint/2010/main" val="402086007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0417"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2BCF28-1735-406A-87D1-72DD5151CF7C}"/>
              </a:ext>
            </a:extLst>
          </p:cNvPr>
          <p:cNvSpPr>
            <a:spLocks noGrp="1"/>
          </p:cNvSpPr>
          <p:nvPr>
            <p:ph type="title"/>
          </p:nvPr>
        </p:nvSpPr>
        <p:spPr/>
        <p:txBody>
          <a:bodyPr>
            <a:normAutofit fontScale="90000"/>
          </a:bodyPr>
          <a:lstStyle/>
          <a:p>
            <a:pPr algn="ctr"/>
            <a:r>
              <a:rPr lang="pl-PL" dirty="0"/>
              <a:t>SORTUJ ŚMIECI – </a:t>
            </a:r>
            <a:br>
              <a:rPr lang="pl-PL" dirty="0"/>
            </a:br>
            <a:r>
              <a:rPr lang="pl-PL" dirty="0"/>
              <a:t>wrzucaj je do odpowiednich koszy</a:t>
            </a:r>
          </a:p>
        </p:txBody>
      </p:sp>
      <p:pic>
        <p:nvPicPr>
          <p:cNvPr id="5" name="Symbol zastępczy zawartości 4">
            <a:extLst>
              <a:ext uri="{FF2B5EF4-FFF2-40B4-BE49-F238E27FC236}">
                <a16:creationId xmlns:a16="http://schemas.microsoft.com/office/drawing/2014/main" id="{3D945A37-FAA2-4865-BD9D-8947B6C98078}"/>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3571175" y="2103438"/>
            <a:ext cx="5049650" cy="3932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12 kwi, 18.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105" y="5730875"/>
            <a:ext cx="609600" cy="609600"/>
          </a:xfrm>
          <a:prstGeom prst="rect">
            <a:avLst/>
          </a:prstGeom>
        </p:spPr>
      </p:pic>
    </p:spTree>
    <p:extLst>
      <p:ext uri="{BB962C8B-B14F-4D97-AF65-F5344CB8AC3E}">
        <p14:creationId xmlns:p14="http://schemas.microsoft.com/office/powerpoint/2010/main" val="269288073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415"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1E70987E-6195-4CB4-9AEA-7F22FE0475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93890" y="556181"/>
            <a:ext cx="11057640" cy="5806911"/>
          </a:xfrm>
        </p:spPr>
      </p:pic>
    </p:spTree>
    <p:extLst>
      <p:ext uri="{BB962C8B-B14F-4D97-AF65-F5344CB8AC3E}">
        <p14:creationId xmlns:p14="http://schemas.microsoft.com/office/powerpoint/2010/main" val="141322003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49BA7C-99DC-4BA8-A8EA-1035E63A6F60}"/>
              </a:ext>
            </a:extLst>
          </p:cNvPr>
          <p:cNvSpPr>
            <a:spLocks noGrp="1"/>
          </p:cNvSpPr>
          <p:nvPr>
            <p:ph type="ctrTitle"/>
          </p:nvPr>
        </p:nvSpPr>
        <p:spPr/>
        <p:txBody>
          <a:bodyPr/>
          <a:lstStyle/>
          <a:p>
            <a:r>
              <a:rPr lang="pl-PL" dirty="0"/>
              <a:t>Jak jeszcze mogę pomóc ziemi?</a:t>
            </a:r>
          </a:p>
        </p:txBody>
      </p:sp>
    </p:spTree>
    <p:extLst>
      <p:ext uri="{BB962C8B-B14F-4D97-AF65-F5344CB8AC3E}">
        <p14:creationId xmlns:p14="http://schemas.microsoft.com/office/powerpoint/2010/main" val="346588826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438B6AC5-85E1-47B4-ADCC-EF1B08B60900}"/>
              </a:ext>
            </a:extLst>
          </p:cNvPr>
          <p:cNvSpPr>
            <a:spLocks noGrp="1"/>
          </p:cNvSpPr>
          <p:nvPr>
            <p:ph type="title"/>
          </p:nvPr>
        </p:nvSpPr>
        <p:spPr/>
        <p:txBody>
          <a:bodyPr>
            <a:normAutofit fontScale="90000"/>
          </a:bodyPr>
          <a:lstStyle/>
          <a:p>
            <a:pPr algn="ctr"/>
            <a:r>
              <a:rPr lang="pl-PL" dirty="0"/>
              <a:t>Naucz dorosłych </a:t>
            </a:r>
            <a:br>
              <a:rPr lang="pl-PL" dirty="0"/>
            </a:br>
            <a:r>
              <a:rPr lang="pl-PL" dirty="0"/>
              <a:t>jak dbać o planetę!</a:t>
            </a: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71461" y="2441740"/>
            <a:ext cx="5319530" cy="2991651"/>
          </a:xfrm>
          <a:effectLst>
            <a:softEdge rad="0"/>
          </a:effectLst>
        </p:spPr>
      </p:pic>
    </p:spTree>
    <p:extLst>
      <p:ext uri="{BB962C8B-B14F-4D97-AF65-F5344CB8AC3E}">
        <p14:creationId xmlns:p14="http://schemas.microsoft.com/office/powerpoint/2010/main" val="316514915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73E38-243C-44DC-B5B1-2BCF6EE3C76B}"/>
              </a:ext>
            </a:extLst>
          </p:cNvPr>
          <p:cNvSpPr>
            <a:spLocks noGrp="1"/>
          </p:cNvSpPr>
          <p:nvPr>
            <p:ph type="title"/>
          </p:nvPr>
        </p:nvSpPr>
        <p:spPr/>
        <p:txBody>
          <a:bodyPr/>
          <a:lstStyle/>
          <a:p>
            <a:r>
              <a:rPr lang="pl-PL" dirty="0"/>
              <a:t>Kupujcie jak najmniej plastiku!</a:t>
            </a:r>
          </a:p>
        </p:txBody>
      </p:sp>
      <p:pic>
        <p:nvPicPr>
          <p:cNvPr id="5" name="Symbol zastępczy zawartości 4">
            <a:extLst>
              <a:ext uri="{FF2B5EF4-FFF2-40B4-BE49-F238E27FC236}">
                <a16:creationId xmlns:a16="http://schemas.microsoft.com/office/drawing/2014/main" id="{00B50C50-8183-4937-992A-9A60572CBE4F}"/>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1069975" y="2771459"/>
            <a:ext cx="4754563" cy="3169282"/>
          </a:xfrm>
        </p:spPr>
      </p:pic>
      <p:sp>
        <p:nvSpPr>
          <p:cNvPr id="7" name="Symbol zastępczy tekstu 6">
            <a:extLst>
              <a:ext uri="{FF2B5EF4-FFF2-40B4-BE49-F238E27FC236}">
                <a16:creationId xmlns:a16="http://schemas.microsoft.com/office/drawing/2014/main" id="{919471DB-BE30-4C77-A044-B1CAE511B2AF}"/>
              </a:ext>
            </a:extLst>
          </p:cNvPr>
          <p:cNvSpPr>
            <a:spLocks noGrp="1"/>
          </p:cNvSpPr>
          <p:nvPr>
            <p:ph type="body" sz="quarter" idx="3"/>
          </p:nvPr>
        </p:nvSpPr>
        <p:spPr/>
        <p:txBody>
          <a:bodyPr/>
          <a:lstStyle/>
          <a:p>
            <a:r>
              <a:rPr lang="pl-PL" dirty="0"/>
              <a:t>To możesz zaproponować dorosłym:</a:t>
            </a:r>
          </a:p>
        </p:txBody>
      </p:sp>
      <p:sp>
        <p:nvSpPr>
          <p:cNvPr id="8" name="Symbol zastępczy zawartości 7">
            <a:extLst>
              <a:ext uri="{FF2B5EF4-FFF2-40B4-BE49-F238E27FC236}">
                <a16:creationId xmlns:a16="http://schemas.microsoft.com/office/drawing/2014/main" id="{CFD4ABEE-A38F-463C-AD0E-0ED8EEE93F7A}"/>
              </a:ext>
            </a:extLst>
          </p:cNvPr>
          <p:cNvSpPr>
            <a:spLocks noGrp="1"/>
          </p:cNvSpPr>
          <p:nvPr>
            <p:ph sz="quarter" idx="4"/>
          </p:nvPr>
        </p:nvSpPr>
        <p:spPr/>
        <p:txBody>
          <a:bodyPr/>
          <a:lstStyle/>
          <a:p>
            <a:r>
              <a:rPr lang="pl-PL" dirty="0"/>
              <a:t>Zamiast plastikowej torby – używaj materiałowej, także do pakowania warzyw. </a:t>
            </a:r>
          </a:p>
          <a:p>
            <a:r>
              <a:rPr lang="pl-PL" dirty="0"/>
              <a:t>Zamiast plastikowej szczoteczki do zębów, gąbek, wacików i patyczków do uszu możesz używać materiałów wielokrotnego użytku. </a:t>
            </a:r>
          </a:p>
          <a:p>
            <a:r>
              <a:rPr lang="pl-PL" dirty="0"/>
              <a:t>Wybierz bidon zamiast plastikowej butelki i uzupełniaj go wodą z kranu lub przegotowaną. </a:t>
            </a:r>
          </a:p>
        </p:txBody>
      </p:sp>
    </p:spTree>
    <p:extLst>
      <p:ext uri="{BB962C8B-B14F-4D97-AF65-F5344CB8AC3E}">
        <p14:creationId xmlns:p14="http://schemas.microsoft.com/office/powerpoint/2010/main" val="257141321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1E75E9-27BC-4E4B-AA3D-B019150B7273}"/>
              </a:ext>
            </a:extLst>
          </p:cNvPr>
          <p:cNvSpPr>
            <a:spLocks noGrp="1"/>
          </p:cNvSpPr>
          <p:nvPr>
            <p:ph type="title"/>
          </p:nvPr>
        </p:nvSpPr>
        <p:spPr/>
        <p:txBody>
          <a:bodyPr>
            <a:normAutofit fontScale="90000"/>
          </a:bodyPr>
          <a:lstStyle/>
          <a:p>
            <a:r>
              <a:rPr lang="pl-PL" dirty="0"/>
              <a:t>„NIE” dla jednorazowych produktów</a:t>
            </a:r>
          </a:p>
        </p:txBody>
      </p:sp>
      <p:pic>
        <p:nvPicPr>
          <p:cNvPr id="8" name="Symbol zastępczy zawartości 7">
            <a:extLst>
              <a:ext uri="{FF2B5EF4-FFF2-40B4-BE49-F238E27FC236}">
                <a16:creationId xmlns:a16="http://schemas.microsoft.com/office/drawing/2014/main" id="{DF268FEC-D522-487B-B2C9-48477B48DFB3}"/>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1069975" y="2769138"/>
            <a:ext cx="4754563" cy="3173923"/>
          </a:xfrm>
        </p:spPr>
      </p:pic>
      <p:sp>
        <p:nvSpPr>
          <p:cNvPr id="6" name="Symbol zastępczy zawartości 5">
            <a:extLst>
              <a:ext uri="{FF2B5EF4-FFF2-40B4-BE49-F238E27FC236}">
                <a16:creationId xmlns:a16="http://schemas.microsoft.com/office/drawing/2014/main" id="{6C2DE155-B58F-43A3-BE57-D633C8B17A00}"/>
              </a:ext>
            </a:extLst>
          </p:cNvPr>
          <p:cNvSpPr>
            <a:spLocks noGrp="1"/>
          </p:cNvSpPr>
          <p:nvPr>
            <p:ph sz="quarter" idx="4"/>
          </p:nvPr>
        </p:nvSpPr>
        <p:spPr/>
        <p:txBody>
          <a:bodyPr/>
          <a:lstStyle/>
          <a:p>
            <a:r>
              <a:rPr lang="pl-PL" dirty="0"/>
              <a:t>Zawsze, gdy możesz używaj produktów wielokrotnego użytku. </a:t>
            </a:r>
          </a:p>
          <a:p>
            <a:r>
              <a:rPr lang="pl-PL" dirty="0"/>
              <a:t>Jednorazowe sztućce, kubki i talerze – to wszystko kolejne plastikowe śmieci, które przez setki lat będą zalegać na naszej planecie. </a:t>
            </a:r>
          </a:p>
        </p:txBody>
      </p:sp>
      <p:pic>
        <p:nvPicPr>
          <p:cNvPr id="10" name="12 kwi, 18.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154" y="5652181"/>
            <a:ext cx="609600" cy="609600"/>
          </a:xfrm>
          <a:prstGeom prst="rect">
            <a:avLst/>
          </a:prstGeom>
        </p:spPr>
      </p:pic>
    </p:spTree>
    <p:extLst>
      <p:ext uri="{BB962C8B-B14F-4D97-AF65-F5344CB8AC3E}">
        <p14:creationId xmlns:p14="http://schemas.microsoft.com/office/powerpoint/2010/main" val="29453971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21" fill="hold"/>
                                        <p:tgtEl>
                                          <p:spTgt spid="10"/>
                                        </p:tgtEl>
                                      </p:cBhvr>
                                    </p:cmd>
                                  </p:childTnLst>
                                </p:cTn>
                              </p:par>
                            </p:childTnLst>
                          </p:cTn>
                        </p:par>
                      </p:childTnLst>
                    </p:cTn>
                  </p:par>
                </p:childTnLst>
              </p:cTn>
              <p:nextCondLst>
                <p:cond evt="onClick" delay="0">
                  <p:tgtEl>
                    <p:spTgt spid="10"/>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2EC759-A134-4C13-8DFB-65D44F5F8042}"/>
              </a:ext>
            </a:extLst>
          </p:cNvPr>
          <p:cNvSpPr>
            <a:spLocks noGrp="1"/>
          </p:cNvSpPr>
          <p:nvPr>
            <p:ph type="title"/>
          </p:nvPr>
        </p:nvSpPr>
        <p:spPr/>
        <p:txBody>
          <a:bodyPr/>
          <a:lstStyle/>
          <a:p>
            <a:r>
              <a:rPr lang="pl-PL" dirty="0"/>
              <a:t>Produkty z Polski</a:t>
            </a:r>
          </a:p>
        </p:txBody>
      </p:sp>
      <p:sp>
        <p:nvSpPr>
          <p:cNvPr id="3" name="Symbol zastępczy tekstu 2">
            <a:extLst>
              <a:ext uri="{FF2B5EF4-FFF2-40B4-BE49-F238E27FC236}">
                <a16:creationId xmlns:a16="http://schemas.microsoft.com/office/drawing/2014/main" id="{05BFD145-7E90-4F18-B4CA-D9BB53F597F2}"/>
              </a:ext>
            </a:extLst>
          </p:cNvPr>
          <p:cNvSpPr>
            <a:spLocks noGrp="1"/>
          </p:cNvSpPr>
          <p:nvPr>
            <p:ph type="body" idx="1"/>
          </p:nvPr>
        </p:nvSpPr>
        <p:spPr/>
        <p:txBody>
          <a:bodyPr/>
          <a:lstStyle/>
          <a:p>
            <a:r>
              <a:rPr lang="pl-PL" dirty="0"/>
              <a:t>To możesz zaproponować dorosłych</a:t>
            </a:r>
          </a:p>
        </p:txBody>
      </p:sp>
      <p:sp>
        <p:nvSpPr>
          <p:cNvPr id="4" name="Symbol zastępczy zawartości 3">
            <a:extLst>
              <a:ext uri="{FF2B5EF4-FFF2-40B4-BE49-F238E27FC236}">
                <a16:creationId xmlns:a16="http://schemas.microsoft.com/office/drawing/2014/main" id="{EDC329BD-5B93-41B4-A7B2-305B7CEAE7DD}"/>
              </a:ext>
            </a:extLst>
          </p:cNvPr>
          <p:cNvSpPr>
            <a:spLocks noGrp="1"/>
          </p:cNvSpPr>
          <p:nvPr>
            <p:ph sz="half" idx="2"/>
          </p:nvPr>
        </p:nvSpPr>
        <p:spPr/>
        <p:txBody>
          <a:bodyPr/>
          <a:lstStyle/>
          <a:p>
            <a:r>
              <a:rPr lang="pl-PL" dirty="0"/>
              <a:t>Podczas zakupów przypomnij dorosłym, aby wybierali produkty z Polski. </a:t>
            </a:r>
          </a:p>
          <a:p>
            <a:r>
              <a:rPr lang="pl-PL" dirty="0"/>
              <a:t>Produkty zza granicy zanieczyszczają środowisko podczas transportu. </a:t>
            </a:r>
          </a:p>
        </p:txBody>
      </p:sp>
      <p:pic>
        <p:nvPicPr>
          <p:cNvPr id="8" name="Symbol zastępczy zawartości 7">
            <a:extLst>
              <a:ext uri="{FF2B5EF4-FFF2-40B4-BE49-F238E27FC236}">
                <a16:creationId xmlns:a16="http://schemas.microsoft.com/office/drawing/2014/main" id="{C897E0C7-4079-47C1-8954-C96F7F81167D}"/>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6373813" y="2771370"/>
            <a:ext cx="4754562" cy="3169460"/>
          </a:xfrm>
        </p:spPr>
      </p:pic>
      <p:pic>
        <p:nvPicPr>
          <p:cNvPr id="6" name="12 kwi, 18.5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652" y="5636030"/>
            <a:ext cx="609600" cy="609600"/>
          </a:xfrm>
          <a:prstGeom prst="rect">
            <a:avLst/>
          </a:prstGeom>
        </p:spPr>
      </p:pic>
    </p:spTree>
    <p:extLst>
      <p:ext uri="{BB962C8B-B14F-4D97-AF65-F5344CB8AC3E}">
        <p14:creationId xmlns:p14="http://schemas.microsoft.com/office/powerpoint/2010/main" val="240994392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A1B2ED-47E8-421E-8CF0-C5277AFC52E5}"/>
              </a:ext>
            </a:extLst>
          </p:cNvPr>
          <p:cNvSpPr>
            <a:spLocks noGrp="1"/>
          </p:cNvSpPr>
          <p:nvPr>
            <p:ph type="title"/>
          </p:nvPr>
        </p:nvSpPr>
        <p:spPr/>
        <p:txBody>
          <a:bodyPr/>
          <a:lstStyle/>
          <a:p>
            <a:r>
              <a:rPr lang="pl-PL" dirty="0"/>
              <a:t>Żarówki energooszczędne</a:t>
            </a:r>
          </a:p>
        </p:txBody>
      </p:sp>
      <p:pic>
        <p:nvPicPr>
          <p:cNvPr id="8" name="Symbol zastępczy zawartości 7">
            <a:extLst>
              <a:ext uri="{FF2B5EF4-FFF2-40B4-BE49-F238E27FC236}">
                <a16:creationId xmlns:a16="http://schemas.microsoft.com/office/drawing/2014/main" id="{F8BD6E75-ABA8-4A16-879B-C7A9E2205E5B}"/>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1069975" y="2769523"/>
            <a:ext cx="4754563" cy="3173154"/>
          </a:xfrm>
        </p:spPr>
      </p:pic>
      <p:sp>
        <p:nvSpPr>
          <p:cNvPr id="5" name="Symbol zastępczy tekstu 4">
            <a:extLst>
              <a:ext uri="{FF2B5EF4-FFF2-40B4-BE49-F238E27FC236}">
                <a16:creationId xmlns:a16="http://schemas.microsoft.com/office/drawing/2014/main" id="{4FECDA15-3374-487A-A6C0-8E184897E42E}"/>
              </a:ext>
            </a:extLst>
          </p:cNvPr>
          <p:cNvSpPr>
            <a:spLocks noGrp="1"/>
          </p:cNvSpPr>
          <p:nvPr>
            <p:ph type="body" sz="quarter" idx="3"/>
          </p:nvPr>
        </p:nvSpPr>
        <p:spPr/>
        <p:txBody>
          <a:bodyPr/>
          <a:lstStyle/>
          <a:p>
            <a:r>
              <a:rPr lang="pl-PL" dirty="0"/>
              <a:t>To możesz zaproponować dorosłym:</a:t>
            </a:r>
          </a:p>
        </p:txBody>
      </p:sp>
      <p:sp>
        <p:nvSpPr>
          <p:cNvPr id="6" name="Symbol zastępczy zawartości 5">
            <a:extLst>
              <a:ext uri="{FF2B5EF4-FFF2-40B4-BE49-F238E27FC236}">
                <a16:creationId xmlns:a16="http://schemas.microsoft.com/office/drawing/2014/main" id="{C5FFC8BD-77FE-408B-AD2A-76965438F4D5}"/>
              </a:ext>
            </a:extLst>
          </p:cNvPr>
          <p:cNvSpPr>
            <a:spLocks noGrp="1"/>
          </p:cNvSpPr>
          <p:nvPr>
            <p:ph sz="quarter" idx="4"/>
          </p:nvPr>
        </p:nvSpPr>
        <p:spPr/>
        <p:txBody>
          <a:bodyPr/>
          <a:lstStyle/>
          <a:p>
            <a:r>
              <a:rPr lang="pl-PL" dirty="0"/>
              <a:t>Żarówki energooszczędne pozwalają zużyć mniej energii. Dzięki temu zużywamy mniej zasobów wydobywanych z Ziemi i sprawiamy, że środowisko jest mniej zanieczyszczane podczas produkcji energii. </a:t>
            </a:r>
          </a:p>
        </p:txBody>
      </p:sp>
      <p:pic>
        <p:nvPicPr>
          <p:cNvPr id="4" name="12 kwi, 18.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105" y="5748131"/>
            <a:ext cx="609600" cy="609600"/>
          </a:xfrm>
          <a:prstGeom prst="rect">
            <a:avLst/>
          </a:prstGeom>
        </p:spPr>
      </p:pic>
    </p:spTree>
    <p:extLst>
      <p:ext uri="{BB962C8B-B14F-4D97-AF65-F5344CB8AC3E}">
        <p14:creationId xmlns:p14="http://schemas.microsoft.com/office/powerpoint/2010/main" val="136545797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15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13DF8B-A246-43DA-9BD2-86068BFCE5C6}"/>
              </a:ext>
            </a:extLst>
          </p:cNvPr>
          <p:cNvSpPr>
            <a:spLocks noGrp="1"/>
          </p:cNvSpPr>
          <p:nvPr>
            <p:ph type="title"/>
          </p:nvPr>
        </p:nvSpPr>
        <p:spPr/>
        <p:txBody>
          <a:bodyPr/>
          <a:lstStyle/>
          <a:p>
            <a:r>
              <a:rPr lang="pl-PL" dirty="0"/>
              <a:t>Opiekuj się zwierzętami</a:t>
            </a:r>
          </a:p>
        </p:txBody>
      </p:sp>
      <p:sp>
        <p:nvSpPr>
          <p:cNvPr id="4" name="Symbol zastępczy zawartości 3">
            <a:extLst>
              <a:ext uri="{FF2B5EF4-FFF2-40B4-BE49-F238E27FC236}">
                <a16:creationId xmlns:a16="http://schemas.microsoft.com/office/drawing/2014/main" id="{26349692-FF48-4506-B883-69EFCC2E1098}"/>
              </a:ext>
            </a:extLst>
          </p:cNvPr>
          <p:cNvSpPr>
            <a:spLocks noGrp="1"/>
          </p:cNvSpPr>
          <p:nvPr>
            <p:ph sz="half" idx="2"/>
          </p:nvPr>
        </p:nvSpPr>
        <p:spPr/>
        <p:txBody>
          <a:bodyPr/>
          <a:lstStyle/>
          <a:p>
            <a:r>
              <a:rPr lang="pl-PL" dirty="0"/>
              <a:t>Pomóż zwierzętom. To ważni mieszkańcy naszej planety. </a:t>
            </a:r>
          </a:p>
          <a:p>
            <a:r>
              <a:rPr lang="pl-PL" dirty="0"/>
              <a:t>Pamiętaj jednak, aby wcześniej upewnić się jak mądrze pomóc zwierzętom – np. karmienie ptaków przetworzoną żywnością może im zaszkodzić.</a:t>
            </a:r>
          </a:p>
        </p:txBody>
      </p:sp>
      <p:pic>
        <p:nvPicPr>
          <p:cNvPr id="8" name="Symbol zastępczy zawartości 7">
            <a:extLst>
              <a:ext uri="{FF2B5EF4-FFF2-40B4-BE49-F238E27FC236}">
                <a16:creationId xmlns:a16="http://schemas.microsoft.com/office/drawing/2014/main" id="{0BE9258C-ABBB-43AF-9EBB-4C15BD2E0E3B}"/>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6373813" y="2771404"/>
            <a:ext cx="4754562" cy="3169391"/>
          </a:xfrm>
        </p:spPr>
      </p:pic>
      <p:pic>
        <p:nvPicPr>
          <p:cNvPr id="5" name="13 kwi, 17.47(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5635995"/>
            <a:ext cx="609600" cy="609600"/>
          </a:xfrm>
          <a:prstGeom prst="rect">
            <a:avLst/>
          </a:prstGeom>
        </p:spPr>
      </p:pic>
    </p:spTree>
    <p:extLst>
      <p:ext uri="{BB962C8B-B14F-4D97-AF65-F5344CB8AC3E}">
        <p14:creationId xmlns:p14="http://schemas.microsoft.com/office/powerpoint/2010/main" val="73424397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57"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70">
          <a:fgClr>
            <a:schemeClr val="tx1"/>
          </a:fgClr>
          <a:bgClr>
            <a:schemeClr val="bg1"/>
          </a:bgClr>
        </a:pattFill>
        <a:effectLst/>
      </p:bgPr>
    </p:bg>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E2F81766-BEEB-4A64-BD1B-73C98E446E3A}"/>
              </a:ext>
            </a:extLst>
          </p:cNvPr>
          <p:cNvSpPr>
            <a:spLocks noGrp="1"/>
          </p:cNvSpPr>
          <p:nvPr>
            <p:ph type="title" idx="4294967295"/>
          </p:nvPr>
        </p:nvSpPr>
        <p:spPr>
          <a:xfrm>
            <a:off x="1760855" y="2036763"/>
            <a:ext cx="9070975" cy="2587625"/>
          </a:xfrm>
        </p:spPr>
        <p:txBody>
          <a:bodyPr>
            <a:normAutofit/>
          </a:bodyPr>
          <a:lstStyle/>
          <a:p>
            <a:pPr algn="ctr"/>
            <a:r>
              <a:rPr lang="pl-PL" b="1" dirty="0"/>
              <a:t>Zaczynamy naszą podróż. </a:t>
            </a:r>
            <a:br>
              <a:rPr lang="pl-PL" b="1" dirty="0"/>
            </a:br>
            <a:r>
              <a:rPr lang="pl-PL" b="1" dirty="0"/>
              <a:t>Zobacz - to piękna Ziemia </a:t>
            </a:r>
            <a:br>
              <a:rPr lang="pl-PL" b="1" dirty="0"/>
            </a:br>
            <a:r>
              <a:rPr lang="pl-PL" b="1" dirty="0"/>
              <a:t>i jej wspaniali mieszkańcy. </a:t>
            </a:r>
          </a:p>
        </p:txBody>
      </p:sp>
      <p:pic>
        <p:nvPicPr>
          <p:cNvPr id="3" name="11 kwi, 18.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255" y="5384074"/>
            <a:ext cx="609600" cy="609600"/>
          </a:xfrm>
          <a:prstGeom prst="rect">
            <a:avLst/>
          </a:prstGeom>
        </p:spPr>
      </p:pic>
    </p:spTree>
    <p:extLst>
      <p:ext uri="{BB962C8B-B14F-4D97-AF65-F5344CB8AC3E}">
        <p14:creationId xmlns:p14="http://schemas.microsoft.com/office/powerpoint/2010/main" val="101578688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CFFABC-02E3-4045-BDDD-174AEA04C893}"/>
              </a:ext>
            </a:extLst>
          </p:cNvPr>
          <p:cNvSpPr>
            <a:spLocks noGrp="1"/>
          </p:cNvSpPr>
          <p:nvPr>
            <p:ph type="title"/>
          </p:nvPr>
        </p:nvSpPr>
        <p:spPr/>
        <p:txBody>
          <a:bodyPr/>
          <a:lstStyle/>
          <a:p>
            <a:r>
              <a:rPr lang="pl-PL" dirty="0"/>
              <a:t>Zaopiekuj się roślinką</a:t>
            </a:r>
          </a:p>
        </p:txBody>
      </p:sp>
      <p:pic>
        <p:nvPicPr>
          <p:cNvPr id="8" name="Symbol zastępczy zawartości 7">
            <a:extLst>
              <a:ext uri="{FF2B5EF4-FFF2-40B4-BE49-F238E27FC236}">
                <a16:creationId xmlns:a16="http://schemas.microsoft.com/office/drawing/2014/main" id="{2823D8C2-5D29-44C9-8BBE-C1D381D02DFE}"/>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1069975" y="2771246"/>
            <a:ext cx="4754563" cy="3169708"/>
          </a:xfrm>
        </p:spPr>
      </p:pic>
      <p:sp>
        <p:nvSpPr>
          <p:cNvPr id="5" name="Symbol zastępczy tekstu 4">
            <a:extLst>
              <a:ext uri="{FF2B5EF4-FFF2-40B4-BE49-F238E27FC236}">
                <a16:creationId xmlns:a16="http://schemas.microsoft.com/office/drawing/2014/main" id="{10812CC1-18FF-443A-9D23-DBF35A55345E}"/>
              </a:ext>
            </a:extLst>
          </p:cNvPr>
          <p:cNvSpPr>
            <a:spLocks noGrp="1"/>
          </p:cNvSpPr>
          <p:nvPr>
            <p:ph type="body" sz="quarter" idx="3"/>
          </p:nvPr>
        </p:nvSpPr>
        <p:spPr/>
        <p:txBody>
          <a:bodyPr/>
          <a:lstStyle/>
          <a:p>
            <a:r>
              <a:rPr lang="pl-PL" dirty="0"/>
              <a:t>To możesz zaproponować dorosłym</a:t>
            </a:r>
          </a:p>
        </p:txBody>
      </p:sp>
      <p:sp>
        <p:nvSpPr>
          <p:cNvPr id="6" name="Symbol zastępczy zawartości 5">
            <a:extLst>
              <a:ext uri="{FF2B5EF4-FFF2-40B4-BE49-F238E27FC236}">
                <a16:creationId xmlns:a16="http://schemas.microsoft.com/office/drawing/2014/main" id="{ADB7DA31-BBC5-42CB-A704-DC9579B1BAB6}"/>
              </a:ext>
            </a:extLst>
          </p:cNvPr>
          <p:cNvSpPr>
            <a:spLocks noGrp="1"/>
          </p:cNvSpPr>
          <p:nvPr>
            <p:ph sz="quarter" idx="4"/>
          </p:nvPr>
        </p:nvSpPr>
        <p:spPr/>
        <p:txBody>
          <a:bodyPr/>
          <a:lstStyle/>
          <a:p>
            <a:r>
              <a:rPr lang="pl-PL" dirty="0"/>
              <a:t>Posadźcie razem roślinę – jeśli masz możliwość posadź ją w ogrodzie</a:t>
            </a:r>
          </a:p>
          <a:p>
            <a:r>
              <a:rPr lang="pl-PL" dirty="0"/>
              <a:t>Poszukaj razem z rodzicami akcji w Twojej okolicy, podczas której będziesz miał możliwość posadzić np. drzewo w parku. </a:t>
            </a:r>
          </a:p>
        </p:txBody>
      </p:sp>
      <p:pic>
        <p:nvPicPr>
          <p:cNvPr id="3" name="13 kwi, 17.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45" y="5652181"/>
            <a:ext cx="609600" cy="609600"/>
          </a:xfrm>
          <a:prstGeom prst="rect">
            <a:avLst/>
          </a:prstGeom>
        </p:spPr>
      </p:pic>
    </p:spTree>
    <p:extLst>
      <p:ext uri="{BB962C8B-B14F-4D97-AF65-F5344CB8AC3E}">
        <p14:creationId xmlns:p14="http://schemas.microsoft.com/office/powerpoint/2010/main" val="117903545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E7FF2D-9232-4698-A829-463669CF5C82}"/>
              </a:ext>
            </a:extLst>
          </p:cNvPr>
          <p:cNvSpPr>
            <a:spLocks noGrp="1"/>
          </p:cNvSpPr>
          <p:nvPr>
            <p:ph type="title"/>
          </p:nvPr>
        </p:nvSpPr>
        <p:spPr/>
        <p:txBody>
          <a:bodyPr/>
          <a:lstStyle/>
          <a:p>
            <a:r>
              <a:rPr lang="pl-PL" dirty="0"/>
              <a:t>Zbieraj śmieci</a:t>
            </a:r>
          </a:p>
        </p:txBody>
      </p:sp>
      <p:sp>
        <p:nvSpPr>
          <p:cNvPr id="3" name="Symbol zastępczy tekstu 2">
            <a:extLst>
              <a:ext uri="{FF2B5EF4-FFF2-40B4-BE49-F238E27FC236}">
                <a16:creationId xmlns:a16="http://schemas.microsoft.com/office/drawing/2014/main" id="{59FB28B3-9EA5-4468-9A86-271497F6D09E}"/>
              </a:ext>
            </a:extLst>
          </p:cNvPr>
          <p:cNvSpPr>
            <a:spLocks noGrp="1"/>
          </p:cNvSpPr>
          <p:nvPr>
            <p:ph type="body" idx="1"/>
          </p:nvPr>
        </p:nvSpPr>
        <p:spPr/>
        <p:txBody>
          <a:bodyPr/>
          <a:lstStyle/>
          <a:p>
            <a:r>
              <a:rPr lang="pl-PL" dirty="0"/>
              <a:t>To możesz zaproponować dorosłym</a:t>
            </a:r>
          </a:p>
        </p:txBody>
      </p:sp>
      <p:sp>
        <p:nvSpPr>
          <p:cNvPr id="4" name="Symbol zastępczy zawartości 3">
            <a:extLst>
              <a:ext uri="{FF2B5EF4-FFF2-40B4-BE49-F238E27FC236}">
                <a16:creationId xmlns:a16="http://schemas.microsoft.com/office/drawing/2014/main" id="{39D75ADE-CE10-41E5-A83C-CA735BEF29AB}"/>
              </a:ext>
            </a:extLst>
          </p:cNvPr>
          <p:cNvSpPr>
            <a:spLocks noGrp="1"/>
          </p:cNvSpPr>
          <p:nvPr>
            <p:ph sz="half" idx="2"/>
          </p:nvPr>
        </p:nvSpPr>
        <p:spPr/>
        <p:txBody>
          <a:bodyPr/>
          <a:lstStyle/>
          <a:p>
            <a:r>
              <a:rPr lang="pl-PL" dirty="0"/>
              <a:t>Na każdy spacer weźcie ze sobą worek na śmieci i rękawiczki. Widząc porzucone śmieci po prostu zbierzcie je i wyrzućcie do odpowiednich koszy po spacerze.  </a:t>
            </a:r>
          </a:p>
        </p:txBody>
      </p:sp>
      <p:pic>
        <p:nvPicPr>
          <p:cNvPr id="5" name="13 kwi, 17.47(2)">
            <a:hlinkClick r:id="" action="ppaction://media"/>
          </p:cNvPr>
          <p:cNvPicPr>
            <a:picLocks noGrp="1" noChangeAspect="1"/>
          </p:cNvPicPr>
          <p:nvPr>
            <p:ph sz="quarter" idx="4"/>
            <a:audioFile r:link="rId2"/>
            <p:extLst>
              <p:ext uri="{DAA4B4D4-6D71-4841-9C94-3DE7FCFB9230}">
                <p14:media xmlns:p14="http://schemas.microsoft.com/office/powerpoint/2010/main" r:embed="rId1"/>
              </p:ext>
            </p:extLst>
          </p:nvPr>
        </p:nvPicPr>
        <p:blipFill>
          <a:blip r:embed="rId4"/>
          <a:stretch>
            <a:fillRect/>
          </a:stretch>
        </p:blipFill>
        <p:spPr>
          <a:xfrm>
            <a:off x="653222" y="5692982"/>
            <a:ext cx="609600" cy="609600"/>
          </a:xfrm>
        </p:spPr>
      </p:pic>
      <p:pic>
        <p:nvPicPr>
          <p:cNvPr id="7" name="Obraz 6">
            <a:extLst>
              <a:ext uri="{FF2B5EF4-FFF2-40B4-BE49-F238E27FC236}">
                <a16:creationId xmlns:a16="http://schemas.microsoft.com/office/drawing/2014/main" id="{6F2D74C0-1CF9-4E7D-86B0-673C673764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0229" y="2014194"/>
            <a:ext cx="4654971" cy="3103314"/>
          </a:xfrm>
          <a:prstGeom prst="rect">
            <a:avLst/>
          </a:prstGeom>
        </p:spPr>
      </p:pic>
    </p:spTree>
    <p:extLst>
      <p:ext uri="{BB962C8B-B14F-4D97-AF65-F5344CB8AC3E}">
        <p14:creationId xmlns:p14="http://schemas.microsoft.com/office/powerpoint/2010/main" val="160937485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834"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03CA89F5-C8A8-4935-AD82-1A8587190D9F}"/>
              </a:ext>
            </a:extLst>
          </p:cNvPr>
          <p:cNvSpPr>
            <a:spLocks noGrp="1"/>
          </p:cNvSpPr>
          <p:nvPr>
            <p:ph type="ctrTitle"/>
          </p:nvPr>
        </p:nvSpPr>
        <p:spPr/>
        <p:txBody>
          <a:bodyPr/>
          <a:lstStyle/>
          <a:p>
            <a:r>
              <a:rPr lang="pl-PL" sz="5400" dirty="0"/>
              <a:t>Co możemy zrobić, gdy planeta nie będzie nadawała się do życia?</a:t>
            </a:r>
          </a:p>
        </p:txBody>
      </p:sp>
    </p:spTree>
    <p:extLst>
      <p:ext uri="{BB962C8B-B14F-4D97-AF65-F5344CB8AC3E}">
        <p14:creationId xmlns:p14="http://schemas.microsoft.com/office/powerpoint/2010/main" val="219951011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7D840D-EF28-43D0-9BD0-59F0A8248CFB}"/>
              </a:ext>
            </a:extLst>
          </p:cNvPr>
          <p:cNvSpPr>
            <a:spLocks noGrp="1"/>
          </p:cNvSpPr>
          <p:nvPr>
            <p:ph type="title"/>
          </p:nvPr>
        </p:nvSpPr>
        <p:spPr/>
        <p:txBody>
          <a:bodyPr/>
          <a:lstStyle/>
          <a:p>
            <a:r>
              <a:rPr lang="pl-PL" dirty="0"/>
              <a:t>Uciekać na inną planetę?</a:t>
            </a:r>
          </a:p>
        </p:txBody>
      </p:sp>
      <p:pic>
        <p:nvPicPr>
          <p:cNvPr id="4" name="Symbol zastępczy zawartości 3">
            <a:extLst>
              <a:ext uri="{FF2B5EF4-FFF2-40B4-BE49-F238E27FC236}">
                <a16:creationId xmlns:a16="http://schemas.microsoft.com/office/drawing/2014/main" id="{6A844955-6E1B-4477-8FEA-AC977C7085D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147224" y="2103438"/>
            <a:ext cx="5897552" cy="3932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493259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E5CAAD-EC40-42D8-AC37-6325F3528071}"/>
              </a:ext>
            </a:extLst>
          </p:cNvPr>
          <p:cNvSpPr>
            <a:spLocks noGrp="1"/>
          </p:cNvSpPr>
          <p:nvPr>
            <p:ph type="title"/>
          </p:nvPr>
        </p:nvSpPr>
        <p:spPr/>
        <p:txBody>
          <a:bodyPr>
            <a:normAutofit fontScale="90000"/>
          </a:bodyPr>
          <a:lstStyle/>
          <a:p>
            <a:r>
              <a:rPr lang="pl-PL" dirty="0"/>
              <a:t>Ale… nie ma innej planety, na której możliwe jest życie!</a:t>
            </a:r>
          </a:p>
        </p:txBody>
      </p:sp>
      <p:pic>
        <p:nvPicPr>
          <p:cNvPr id="7" name="Symbol zastępczy zawartości 6">
            <a:extLst>
              <a:ext uri="{FF2B5EF4-FFF2-40B4-BE49-F238E27FC236}">
                <a16:creationId xmlns:a16="http://schemas.microsoft.com/office/drawing/2014/main" id="{AA7053CA-2B26-40C5-949C-C7740AEC7E29}"/>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69037" y="2103438"/>
            <a:ext cx="4750089" cy="3748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ymbol zastępczy zawartości 4">
            <a:extLst>
              <a:ext uri="{FF2B5EF4-FFF2-40B4-BE49-F238E27FC236}">
                <a16:creationId xmlns:a16="http://schemas.microsoft.com/office/drawing/2014/main" id="{7921FAE7-10B3-427A-BE1C-59A1B8EDA16E}"/>
              </a:ext>
            </a:extLst>
          </p:cNvPr>
          <p:cNvSpPr>
            <a:spLocks noGrp="1"/>
          </p:cNvSpPr>
          <p:nvPr>
            <p:ph sz="half" idx="2"/>
          </p:nvPr>
        </p:nvSpPr>
        <p:spPr/>
        <p:txBody>
          <a:bodyPr/>
          <a:lstStyle/>
          <a:p>
            <a:r>
              <a:rPr lang="pl-PL" dirty="0"/>
              <a:t>Dlatego to tak ogromnie ważne, by zadbać o naszą planetę!</a:t>
            </a:r>
          </a:p>
          <a:p>
            <a:r>
              <a:rPr lang="pl-PL" dirty="0"/>
              <a:t>Nie tylko nie ma innych planet, na której możliwe jest życie. </a:t>
            </a:r>
          </a:p>
          <a:p>
            <a:r>
              <a:rPr lang="pl-PL" dirty="0"/>
              <a:t>Ziemia to miejsce życia miliardów zwierząt. Musimy o nią zadbać także dla nich . </a:t>
            </a:r>
          </a:p>
        </p:txBody>
      </p:sp>
    </p:spTree>
    <p:extLst>
      <p:ext uri="{BB962C8B-B14F-4D97-AF65-F5344CB8AC3E}">
        <p14:creationId xmlns:p14="http://schemas.microsoft.com/office/powerpoint/2010/main" val="405716216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82D05A-43F0-45BC-BD89-12DBA3F58BC7}"/>
              </a:ext>
            </a:extLst>
          </p:cNvPr>
          <p:cNvSpPr>
            <a:spLocks noGrp="1"/>
          </p:cNvSpPr>
          <p:nvPr>
            <p:ph type="title"/>
          </p:nvPr>
        </p:nvSpPr>
        <p:spPr/>
        <p:txBody>
          <a:bodyPr>
            <a:noAutofit/>
          </a:bodyPr>
          <a:lstStyle/>
          <a:p>
            <a:pPr algn="ctr"/>
            <a:r>
              <a:rPr lang="pl-PL" sz="2800" dirty="0"/>
              <a:t>Jeśli w swoim codziennym życiu skorzystasz z tych rad – będziesz prawdziwym </a:t>
            </a:r>
            <a:r>
              <a:rPr lang="pl-PL" sz="2800" b="1" dirty="0"/>
              <a:t>Przyjacielem Ziemi!</a:t>
            </a:r>
          </a:p>
        </p:txBody>
      </p:sp>
      <p:pic>
        <p:nvPicPr>
          <p:cNvPr id="3" name="Obraz 2">
            <a:extLst>
              <a:ext uri="{FF2B5EF4-FFF2-40B4-BE49-F238E27FC236}">
                <a16:creationId xmlns:a16="http://schemas.microsoft.com/office/drawing/2014/main" id="{755F1AD9-3857-48A7-88CD-B1F6F59BD3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55313" y="2014194"/>
            <a:ext cx="7640197" cy="3994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13 kwi, 18.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623" y="5566955"/>
            <a:ext cx="609600" cy="609600"/>
          </a:xfrm>
          <a:prstGeom prst="rect">
            <a:avLst/>
          </a:prstGeom>
        </p:spPr>
      </p:pic>
    </p:spTree>
    <p:extLst>
      <p:ext uri="{BB962C8B-B14F-4D97-AF65-F5344CB8AC3E}">
        <p14:creationId xmlns:p14="http://schemas.microsoft.com/office/powerpoint/2010/main" val="318360789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9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4766" y="2451652"/>
            <a:ext cx="9985512" cy="2530029"/>
          </a:xfrm>
        </p:spPr>
        <p:txBody>
          <a:bodyPr>
            <a:normAutofit fontScale="90000"/>
          </a:bodyPr>
          <a:lstStyle/>
          <a:p>
            <a:r>
              <a:rPr lang="pl-PL" dirty="0"/>
              <a:t>Źródła:</a:t>
            </a:r>
            <a:br>
              <a:rPr lang="pl-PL" dirty="0"/>
            </a:br>
            <a:r>
              <a:rPr lang="pl-PL" sz="2700" dirty="0">
                <a:solidFill>
                  <a:srgbClr val="00B050"/>
                </a:solidFill>
                <a:hlinkClick r:id="rId2"/>
              </a:rPr>
              <a:t>https://</a:t>
            </a:r>
            <a:r>
              <a:rPr lang="pl-PL" sz="2700" dirty="0" smtClean="0">
                <a:solidFill>
                  <a:srgbClr val="00B050"/>
                </a:solidFill>
                <a:hlinkClick r:id="rId2"/>
              </a:rPr>
              <a:t>www.gov.pl/web/zdrowie</a:t>
            </a:r>
            <a:r>
              <a:rPr lang="pl-PL" sz="2700" dirty="0">
                <a:solidFill>
                  <a:srgbClr val="00B050"/>
                </a:solidFill>
              </a:rPr>
              <a:t/>
            </a:r>
            <a:br>
              <a:rPr lang="pl-PL" sz="2700" dirty="0">
                <a:solidFill>
                  <a:srgbClr val="00B050"/>
                </a:solidFill>
              </a:rPr>
            </a:br>
            <a:r>
              <a:rPr lang="pl-PL" sz="2700" dirty="0">
                <a:solidFill>
                  <a:srgbClr val="00B050"/>
                </a:solidFill>
                <a:hlinkClick r:id="rId3"/>
              </a:rPr>
              <a:t>https://</a:t>
            </a:r>
            <a:r>
              <a:rPr lang="pl-PL" sz="2700" dirty="0" smtClean="0">
                <a:solidFill>
                  <a:srgbClr val="00B050"/>
                </a:solidFill>
                <a:hlinkClick r:id="rId3"/>
              </a:rPr>
              <a:t>www.teraz-srodowisko.pl/aktualnosci/swiatowy-dzien-ziemi-dzialania-na-rzecz-klimatu-8569.html</a:t>
            </a:r>
            <a:r>
              <a:rPr lang="pl-PL" sz="2700" dirty="0">
                <a:solidFill>
                  <a:srgbClr val="00B050"/>
                </a:solidFill>
              </a:rPr>
              <a:t/>
            </a:r>
            <a:br>
              <a:rPr lang="pl-PL" sz="2700" dirty="0">
                <a:solidFill>
                  <a:srgbClr val="00B050"/>
                </a:solidFill>
              </a:rPr>
            </a:br>
            <a:r>
              <a:rPr lang="pl-PL" sz="2700" dirty="0">
                <a:solidFill>
                  <a:srgbClr val="00B050"/>
                </a:solidFill>
              </a:rPr>
              <a:t>https://panimonia.pl/2020/04/20/dzien-ziemi-prezentacja-karty-pracy-i-inspiracje</a:t>
            </a:r>
            <a:r>
              <a:rPr lang="pl-PL" sz="2700" dirty="0" smtClean="0">
                <a:solidFill>
                  <a:srgbClr val="00B050"/>
                </a:solidFill>
              </a:rPr>
              <a:t>/</a:t>
            </a:r>
            <a:r>
              <a:rPr lang="pl-PL" sz="2700" dirty="0">
                <a:solidFill>
                  <a:srgbClr val="00B050"/>
                </a:solidFill>
              </a:rPr>
              <a:t/>
            </a:r>
            <a:br>
              <a:rPr lang="pl-PL" sz="2700" dirty="0">
                <a:solidFill>
                  <a:srgbClr val="00B050"/>
                </a:solidFill>
              </a:rPr>
            </a:br>
            <a:r>
              <a:rPr lang="pl-PL" sz="2700" dirty="0">
                <a:solidFill>
                  <a:srgbClr val="00B050"/>
                </a:solidFill>
              </a:rPr>
              <a:t>https://www.ekokalendarz.pl/kategoria/swieta/dzien-ziemi</a:t>
            </a:r>
            <a:r>
              <a:rPr lang="pl-PL" sz="2700" dirty="0" smtClean="0">
                <a:solidFill>
                  <a:srgbClr val="00B050"/>
                </a:solidFill>
              </a:rPr>
              <a:t>/</a:t>
            </a:r>
            <a:r>
              <a:rPr lang="pl-PL" sz="2700" dirty="0" smtClean="0"/>
              <a:t/>
            </a:r>
            <a:br>
              <a:rPr lang="pl-PL" sz="2700" dirty="0" smtClean="0"/>
            </a:br>
            <a:r>
              <a:rPr lang="pl-PL" sz="2700" dirty="0"/>
              <a:t/>
            </a:r>
            <a:br>
              <a:rPr lang="pl-PL" sz="2700" dirty="0"/>
            </a:br>
            <a:r>
              <a:rPr lang="pl-PL" sz="2700" dirty="0" smtClean="0"/>
              <a:t/>
            </a:r>
            <a:br>
              <a:rPr lang="pl-PL" sz="2700" dirty="0" smtClean="0"/>
            </a:br>
            <a:r>
              <a:rPr lang="pl-PL" sz="2700" dirty="0" smtClean="0"/>
              <a:t/>
            </a:r>
            <a:br>
              <a:rPr lang="pl-PL" sz="2700" dirty="0" smtClean="0"/>
            </a:br>
            <a:r>
              <a:rPr lang="pl-PL" sz="2700" dirty="0" smtClean="0"/>
              <a:t/>
            </a:r>
            <a:br>
              <a:rPr lang="pl-PL" sz="2700" dirty="0" smtClean="0"/>
            </a:br>
            <a:r>
              <a:rPr lang="pl-PL" sz="2700" dirty="0" smtClean="0"/>
              <a:t/>
            </a:r>
            <a:br>
              <a:rPr lang="pl-PL" sz="2700" dirty="0" smtClean="0"/>
            </a:br>
            <a:r>
              <a:rPr lang="pl-PL" sz="2700" dirty="0" smtClean="0"/>
              <a:t/>
            </a:r>
            <a:br>
              <a:rPr lang="pl-PL" sz="2700" dirty="0" smtClean="0"/>
            </a:br>
            <a:endParaRPr lang="pl-PL" dirty="0"/>
          </a:p>
        </p:txBody>
      </p:sp>
    </p:spTree>
    <p:extLst>
      <p:ext uri="{BB962C8B-B14F-4D97-AF65-F5344CB8AC3E}">
        <p14:creationId xmlns:p14="http://schemas.microsoft.com/office/powerpoint/2010/main" val="406209404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462A806-ABE9-46DA-B3C3-1A27715BF40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975383">
            <a:off x="815340" y="1223010"/>
            <a:ext cx="5777865" cy="3851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az 4">
            <a:extLst>
              <a:ext uri="{FF2B5EF4-FFF2-40B4-BE49-F238E27FC236}">
                <a16:creationId xmlns:a16="http://schemas.microsoft.com/office/drawing/2014/main" id="{30D08942-BD74-4B60-9702-5D0896118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6265" y="2228850"/>
            <a:ext cx="5565910" cy="3713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092090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546608CB-3EE7-4C80-BDC2-F61D3931880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22283" y="891415"/>
            <a:ext cx="4695365" cy="3130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az 4">
            <a:extLst>
              <a:ext uri="{FF2B5EF4-FFF2-40B4-BE49-F238E27FC236}">
                <a16:creationId xmlns:a16="http://schemas.microsoft.com/office/drawing/2014/main" id="{57B5CA04-B8F3-4F9C-BCFE-D50542614CB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9258" y="2760837"/>
            <a:ext cx="4513482" cy="3013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Obraz 2">
            <a:extLst>
              <a:ext uri="{FF2B5EF4-FFF2-40B4-BE49-F238E27FC236}">
                <a16:creationId xmlns:a16="http://schemas.microsoft.com/office/drawing/2014/main" id="{475CB84F-49A9-4009-B425-C02B218F277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7159" y="904973"/>
            <a:ext cx="4197137" cy="2798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651343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A1346C7-D87C-4815-8C51-D969ACC5CB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29436" y="582930"/>
            <a:ext cx="6286337" cy="4457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az 4">
            <a:extLst>
              <a:ext uri="{FF2B5EF4-FFF2-40B4-BE49-F238E27FC236}">
                <a16:creationId xmlns:a16="http://schemas.microsoft.com/office/drawing/2014/main" id="{404EF51F-0517-453B-82CF-966412D5B7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6227" y="2240280"/>
            <a:ext cx="5651328" cy="3760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691510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4"/>
          <a:stretch>
            <a:fillRect/>
          </a:stretch>
        </p:blipFill>
        <p:spPr>
          <a:xfrm>
            <a:off x="2937014" y="504032"/>
            <a:ext cx="6723822" cy="4484789"/>
          </a:xfrm>
          <a:prstGeom prst="rect">
            <a:avLst/>
          </a:prstGeom>
          <a:effectLst>
            <a:glow rad="127000">
              <a:schemeClr val="accent1">
                <a:alpha val="29000"/>
              </a:schemeClr>
            </a:glow>
            <a:outerShdw blurRad="1270000" dist="50800" dir="5400000" algn="ctr" rotWithShape="0">
              <a:srgbClr val="000000">
                <a:alpha val="43137"/>
              </a:srgbClr>
            </a:outerShdw>
            <a:reflection blurRad="850900" stA="45000" endPos="64000" dist="368300" dir="5400000" sy="-100000" algn="bl" rotWithShape="0"/>
          </a:effectLst>
          <a:scene3d>
            <a:camera prst="orthographicFront"/>
            <a:lightRig rig="threePt" dir="t"/>
          </a:scene3d>
          <a:sp3d contourW="241300">
            <a:bevelB w="107950" h="190500"/>
          </a:sp3d>
        </p:spPr>
      </p:pic>
      <p:sp>
        <p:nvSpPr>
          <p:cNvPr id="2" name="Tytuł 7">
            <a:extLst>
              <a:ext uri="{FF2B5EF4-FFF2-40B4-BE49-F238E27FC236}">
                <a16:creationId xmlns:a16="http://schemas.microsoft.com/office/drawing/2014/main" id="{C5F0A645-C686-4DF1-8623-4E035471CEA3}"/>
              </a:ext>
            </a:extLst>
          </p:cNvPr>
          <p:cNvSpPr txBox="1">
            <a:spLocks/>
          </p:cNvSpPr>
          <p:nvPr/>
        </p:nvSpPr>
        <p:spPr>
          <a:xfrm>
            <a:off x="1880124" y="3958328"/>
            <a:ext cx="9070975" cy="2587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pl-PL" b="1" dirty="0"/>
              <a:t>Pięknie, prawda? </a:t>
            </a:r>
          </a:p>
          <a:p>
            <a:pPr algn="ctr"/>
            <a:r>
              <a:rPr lang="pl-PL" b="1" dirty="0"/>
              <a:t>Jednak od jakiegoś czasu Ziemia ma kłopoty.</a:t>
            </a:r>
          </a:p>
        </p:txBody>
      </p:sp>
      <p:pic>
        <p:nvPicPr>
          <p:cNvPr id="4" name="11 kwi, 18.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922" y="5363817"/>
            <a:ext cx="609600" cy="609600"/>
          </a:xfrm>
          <a:prstGeom prst="rect">
            <a:avLst/>
          </a:prstGeom>
        </p:spPr>
      </p:pic>
    </p:spTree>
    <p:extLst>
      <p:ext uri="{BB962C8B-B14F-4D97-AF65-F5344CB8AC3E}">
        <p14:creationId xmlns:p14="http://schemas.microsoft.com/office/powerpoint/2010/main" val="179704658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14DF8E-AEA2-4801-A2D2-5281A26CA523}"/>
              </a:ext>
            </a:extLst>
          </p:cNvPr>
          <p:cNvSpPr>
            <a:spLocks noGrp="1"/>
          </p:cNvSpPr>
          <p:nvPr>
            <p:ph type="title"/>
          </p:nvPr>
        </p:nvSpPr>
        <p:spPr/>
        <p:txBody>
          <a:bodyPr/>
          <a:lstStyle/>
          <a:p>
            <a:r>
              <a:rPr lang="pl-PL" dirty="0"/>
              <a:t>Ratunku, gorąco!</a:t>
            </a:r>
          </a:p>
        </p:txBody>
      </p:sp>
      <p:sp>
        <p:nvSpPr>
          <p:cNvPr id="4" name="Symbol zastępczy tekstu 3">
            <a:extLst>
              <a:ext uri="{FF2B5EF4-FFF2-40B4-BE49-F238E27FC236}">
                <a16:creationId xmlns:a16="http://schemas.microsoft.com/office/drawing/2014/main" id="{FB1EB476-4EF0-4948-A940-304153160962}"/>
              </a:ext>
            </a:extLst>
          </p:cNvPr>
          <p:cNvSpPr>
            <a:spLocks noGrp="1"/>
          </p:cNvSpPr>
          <p:nvPr>
            <p:ph type="body" sz="half" idx="2"/>
          </p:nvPr>
        </p:nvSpPr>
        <p:spPr>
          <a:xfrm>
            <a:off x="9296400" y="2286000"/>
            <a:ext cx="2432304" cy="3968496"/>
          </a:xfrm>
        </p:spPr>
        <p:txBody>
          <a:bodyPr>
            <a:normAutofit lnSpcReduction="10000"/>
          </a:bodyPr>
          <a:lstStyle/>
          <a:p>
            <a:r>
              <a:rPr lang="pl-PL" sz="1000" dirty="0"/>
              <a:t>To pożary w Amazonii. Ten obszar bywa nazywany płucami Ziemi, ze względu na jego olbrzymie rozmiary. To obszar, który produkuje bardzo dużo tlenu.</a:t>
            </a:r>
          </a:p>
          <a:p>
            <a:endParaRPr lang="pl-PL" sz="1000" dirty="0"/>
          </a:p>
          <a:p>
            <a:r>
              <a:rPr lang="pl-PL" sz="1000" dirty="0"/>
              <a:t>Tlen jest niezbędny do życia ludzi i zwierząt. </a:t>
            </a:r>
          </a:p>
          <a:p>
            <a:endParaRPr lang="pl-PL" sz="1000" dirty="0"/>
          </a:p>
          <a:p>
            <a:r>
              <a:rPr lang="pl-PL" sz="1000" dirty="0"/>
              <a:t>Gdy lasy giną – ginie źródło tlenu. A także setki tysięcy zwierząt, który zamieszkiwały te lasy.</a:t>
            </a:r>
          </a:p>
          <a:p>
            <a:r>
              <a:rPr lang="pl-PL" sz="1000" dirty="0"/>
              <a:t>Gdyby tlenu zabrakło – życie na Ziemi nie byłoby możliwe.</a:t>
            </a:r>
          </a:p>
          <a:p>
            <a:endParaRPr lang="pl-PL" sz="1000" dirty="0"/>
          </a:p>
          <a:p>
            <a:r>
              <a:rPr lang="pl-PL" sz="1000" dirty="0"/>
              <a:t>Nie tylko lasy w Amazonii ciepią. Wiele lasów na Ziemi jest wypalanych i wycinanych, by w ich miejscu tworzyć plantacje i miejsca przeznaczone do hodowli zwierząt.</a:t>
            </a:r>
          </a:p>
        </p:txBody>
      </p:sp>
      <p:pic>
        <p:nvPicPr>
          <p:cNvPr id="10" name="Symbol zastępczy obrazu 9">
            <a:extLst>
              <a:ext uri="{FF2B5EF4-FFF2-40B4-BE49-F238E27FC236}">
                <a16:creationId xmlns:a16="http://schemas.microsoft.com/office/drawing/2014/main" id="{55437345-DBA4-4E23-8563-6E55DB50FB91}"/>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274129" y="237744"/>
            <a:ext cx="8510016" cy="6382512"/>
          </a:xfrm>
        </p:spPr>
      </p:pic>
      <p:pic>
        <p:nvPicPr>
          <p:cNvPr id="5" name="12 kwi, 10.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498" y="5802086"/>
            <a:ext cx="609600" cy="609600"/>
          </a:xfrm>
          <a:prstGeom prst="rect">
            <a:avLst/>
          </a:prstGeom>
        </p:spPr>
      </p:pic>
    </p:spTree>
    <p:extLst>
      <p:ext uri="{BB962C8B-B14F-4D97-AF65-F5344CB8AC3E}">
        <p14:creationId xmlns:p14="http://schemas.microsoft.com/office/powerpoint/2010/main" val="243619684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1335"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dło">
  <a:themeElements>
    <a:clrScheme name="Mydło">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Mydł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ydło">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TM03457510[[fn=Mydło]]</Template>
  <TotalTime>1102</TotalTime>
  <Words>1384</Words>
  <Application>Microsoft Office PowerPoint</Application>
  <PresentationFormat>Panoramiczny</PresentationFormat>
  <Paragraphs>134</Paragraphs>
  <Slides>46</Slides>
  <Notes>1</Notes>
  <HiddenSlides>0</HiddenSlides>
  <MMClips>29</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46</vt:i4>
      </vt:variant>
    </vt:vector>
  </HeadingPairs>
  <TitlesOfParts>
    <vt:vector size="50" baseType="lpstr">
      <vt:lpstr>Arial</vt:lpstr>
      <vt:lpstr>Calibri</vt:lpstr>
      <vt:lpstr>Century Gothic</vt:lpstr>
      <vt:lpstr>Mydło</vt:lpstr>
      <vt:lpstr>Dzień ziemi</vt:lpstr>
      <vt:lpstr>Nasza drużyna</vt:lpstr>
      <vt:lpstr>Prezentacja programu PowerPoint</vt:lpstr>
      <vt:lpstr>Zaczynamy naszą podróż.  Zobacz - to piękna Ziemia  i jej wspaniali mieszkańcy. </vt:lpstr>
      <vt:lpstr>Prezentacja programu PowerPoint</vt:lpstr>
      <vt:lpstr>Prezentacja programu PowerPoint</vt:lpstr>
      <vt:lpstr>Prezentacja programu PowerPoint</vt:lpstr>
      <vt:lpstr>Prezentacja programu PowerPoint</vt:lpstr>
      <vt:lpstr>Ratunku, gorąco!</vt:lpstr>
      <vt:lpstr>Spójrz, to deszcz!</vt:lpstr>
      <vt:lpstr>Susza</vt:lpstr>
      <vt:lpstr>Topnienie lodowców</vt:lpstr>
      <vt:lpstr>Niedźwiedzie polarne w tarapatach!</vt:lpstr>
      <vt:lpstr>NOWA Wyspa</vt:lpstr>
      <vt:lpstr>Wyspa śmieci</vt:lpstr>
      <vt:lpstr>Zgadnij, jak duża jest Wyspa Śmieci? Kliknij w odpowiedni obrazek.</vt:lpstr>
      <vt:lpstr>Tak naprawdę, Wielka Pacyficzna Plama Śmieci jest pięciokrotnie większa od Polski!</vt:lpstr>
      <vt:lpstr>Kto wyprodukował tyle śmieci?!</vt:lpstr>
      <vt:lpstr>Plastikowe odpady</vt:lpstr>
      <vt:lpstr>Co więcej…</vt:lpstr>
      <vt:lpstr>Kto może pomóc ziemi i zostać jej przyjacielem?</vt:lpstr>
      <vt:lpstr>TY!</vt:lpstr>
      <vt:lpstr>Tylko jak?</vt:lpstr>
      <vt:lpstr>Mądrze!</vt:lpstr>
      <vt:lpstr>Co możesz zrobić już dziś? </vt:lpstr>
      <vt:lpstr>Dobre nawyki</vt:lpstr>
      <vt:lpstr>Nr 2 Rysowanie</vt:lpstr>
      <vt:lpstr>Myjąc zęby, zakręcaj wodę!</vt:lpstr>
      <vt:lpstr>Dbaj o ubrania i zabawki</vt:lpstr>
      <vt:lpstr>Upcycling!</vt:lpstr>
      <vt:lpstr>SORTUJ ŚMIECI –  wrzucaj je do odpowiednich koszy</vt:lpstr>
      <vt:lpstr>Prezentacja programu PowerPoint</vt:lpstr>
      <vt:lpstr>Jak jeszcze mogę pomóc ziemi?</vt:lpstr>
      <vt:lpstr>Naucz dorosłych  jak dbać o planetę!</vt:lpstr>
      <vt:lpstr>Kupujcie jak najmniej plastiku!</vt:lpstr>
      <vt:lpstr>„NIE” dla jednorazowych produktów</vt:lpstr>
      <vt:lpstr>Produkty z Polski</vt:lpstr>
      <vt:lpstr>Żarówki energooszczędne</vt:lpstr>
      <vt:lpstr>Opiekuj się zwierzętami</vt:lpstr>
      <vt:lpstr>Zaopiekuj się roślinką</vt:lpstr>
      <vt:lpstr>Zbieraj śmieci</vt:lpstr>
      <vt:lpstr>Co możemy zrobić, gdy planeta nie będzie nadawała się do życia?</vt:lpstr>
      <vt:lpstr>Uciekać na inną planetę?</vt:lpstr>
      <vt:lpstr>Ale… nie ma innej planety, na której możliwe jest życie!</vt:lpstr>
      <vt:lpstr>Jeśli w swoim codziennym życiu skorzystasz z tych rad – będziesz prawdziwym Przyjacielem Ziemi!</vt:lpstr>
      <vt:lpstr>Źródła: https://www.gov.pl/web/zdrowie https://www.teraz-srodowisko.pl/aktualnosci/swiatowy-dzien-ziemi-dzialania-na-rzecz-klimatu-8569.html https://panimonia.pl/2020/04/20/dzien-ziemi-prezentacja-karty-pracy-i-inspiracje/ https://www.ekokalendarz.pl/kategoria/swieta/dzien-ziemi/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Dzień ziemi</dc:title>
  <cp:lastModifiedBy>123</cp:lastModifiedBy>
  <cp:revision>100</cp:revision>
  <dcterms:created xsi:type="dcterms:W3CDTF">2020-04-18T18:14:18Z</dcterms:created>
  <dcterms:modified xsi:type="dcterms:W3CDTF">2021-04-17T09:29:42Z</dcterms:modified>
</cp:coreProperties>
</file>