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f6e49eb8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f6e49eb8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5c1d9a625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5c1d9a625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5c1d9a625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5c1d9a625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f6e49eb8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f6e49eb8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f6e49eb8e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f6e49eb8e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c1d9a625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5c1d9a625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f6e49eb8e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f6e49eb8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c1d9a62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5c1d9a62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f6e49eb8e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f6e49eb8e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3f6e49eb8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3f6e49eb8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f6e49eb8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f6e49eb8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f6e49eb8e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f6e49eb8e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3f6e49eb8e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3f6e49eb8e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f6e49eb8e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f6e49eb8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f6e49eb8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f6e49eb8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f6e49eb8e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f6e49eb8e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f6e49eb8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f6e49eb8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f6e49eb8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f6e49eb8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f6e49eb8e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f6e49eb8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f6e49eb8e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f6e49eb8e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f6e49eb8e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f6e49eb8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f6e49eb8e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f6e49eb8e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f6e49eb8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f6e49eb8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a:t>Subwencja oświatowa</a:t>
            </a:r>
            <a:endParaRPr/>
          </a:p>
          <a:p>
            <a:pPr indent="0" lvl="0" marL="0" rtl="0" algn="ctr">
              <a:spcBef>
                <a:spcPts val="0"/>
              </a:spcBef>
              <a:spcAft>
                <a:spcPts val="0"/>
              </a:spcAft>
              <a:buNone/>
            </a:pPr>
            <a:r>
              <a:rPr lang="pl"/>
              <a:t>zespół przyrodniczy</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pl"/>
              <a:t>Szkoła </a:t>
            </a:r>
            <a:r>
              <a:rPr lang="pl"/>
              <a:t>Podstawowa</a:t>
            </a:r>
            <a:r>
              <a:rPr lang="pl"/>
              <a:t> nr 4 w Luboniu</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92" name="Google Shape;192;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Users\Aneta\Pictures\IMG_5360.jpg" id="193" name="Google Shape;193;p22"/>
          <p:cNvPicPr preferRelativeResize="0"/>
          <p:nvPr/>
        </p:nvPicPr>
        <p:blipFill>
          <a:blip r:embed="rId3">
            <a:alphaModFix/>
          </a:blip>
          <a:stretch>
            <a:fillRect/>
          </a:stretch>
        </p:blipFill>
        <p:spPr>
          <a:xfrm>
            <a:off x="789150" y="300975"/>
            <a:ext cx="4838700" cy="2724150"/>
          </a:xfrm>
          <a:prstGeom prst="rect">
            <a:avLst/>
          </a:prstGeom>
          <a:noFill/>
          <a:ln>
            <a:noFill/>
          </a:ln>
        </p:spPr>
      </p:pic>
      <p:pic>
        <p:nvPicPr>
          <p:cNvPr descr="C:\Users\Aneta\Pictures\IMG_5399.jpg" id="194" name="Google Shape;194;p22"/>
          <p:cNvPicPr preferRelativeResize="0"/>
          <p:nvPr/>
        </p:nvPicPr>
        <p:blipFill rotWithShape="1">
          <a:blip r:embed="rId4">
            <a:alphaModFix/>
          </a:blip>
          <a:srcRect b="13830" l="0" r="0" t="0"/>
          <a:stretch/>
        </p:blipFill>
        <p:spPr>
          <a:xfrm>
            <a:off x="5943550" y="701000"/>
            <a:ext cx="2295525" cy="3524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Teleskop</a:t>
            </a:r>
            <a:endParaRPr/>
          </a:p>
        </p:txBody>
      </p:sp>
      <p:sp>
        <p:nvSpPr>
          <p:cNvPr id="200" name="Google Shape;200;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2000"/>
              <a:t>Doskonałym uzupełnieniem zestawu “ Ziemia i kosmos” jest </a:t>
            </a:r>
            <a:r>
              <a:rPr lang="pl" sz="2000"/>
              <a:t>teleskop</a:t>
            </a:r>
            <a:r>
              <a:rPr lang="pl" sz="2000"/>
              <a:t>. Pozwala on na obserwacje ciał niebieskich i jest dla uczniów uatrakcyjnieniem lekcji.</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06" name="Google Shape;206;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7" name="Google Shape;207;p24"/>
          <p:cNvPicPr preferRelativeResize="0"/>
          <p:nvPr/>
        </p:nvPicPr>
        <p:blipFill>
          <a:blip r:embed="rId3">
            <a:alphaModFix/>
          </a:blip>
          <a:stretch>
            <a:fillRect/>
          </a:stretch>
        </p:blipFill>
        <p:spPr>
          <a:xfrm>
            <a:off x="1168050" y="370037"/>
            <a:ext cx="3293976" cy="440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Mozabook</a:t>
            </a:r>
            <a:endParaRPr/>
          </a:p>
        </p:txBody>
      </p:sp>
      <p:sp>
        <p:nvSpPr>
          <p:cNvPr id="213" name="Google Shape;213;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just">
              <a:lnSpc>
                <a:spcPct val="107916"/>
              </a:lnSpc>
              <a:spcBef>
                <a:spcPts val="0"/>
              </a:spcBef>
              <a:spcAft>
                <a:spcPts val="800"/>
              </a:spcAft>
              <a:buNone/>
            </a:pPr>
            <a:r>
              <a:rPr b="1" lang="pl">
                <a:solidFill>
                  <a:srgbClr val="000000"/>
                </a:solidFill>
              </a:rPr>
              <a:t>MozaBook</a:t>
            </a:r>
            <a:r>
              <a:rPr lang="pl">
                <a:solidFill>
                  <a:srgbClr val="000000"/>
                </a:solidFill>
              </a:rPr>
              <a:t> to kolejna pomoc w które zostały wyposażone pracownie w SP 4 w Luboniu. Oprogramowanie prezentacyjne zaprojektowane na monitor interaktywny zawiera wiele modeli 3D, filmy wideo, materiały dźwiękowe oraz zadania m.in.  z geografii, biologii, fizyki, chemii, matematyki. </a:t>
            </a:r>
            <a:r>
              <a:rPr b="1" lang="pl">
                <a:solidFill>
                  <a:srgbClr val="000000"/>
                </a:solidFill>
              </a:rPr>
              <a:t>Tematyczne aplikacje, gry i modele 3D przykuwały uwagę uczniów i ułatwiały zrozumienie omawianych treści</a:t>
            </a:r>
            <a:r>
              <a:rPr lang="pl">
                <a:solidFill>
                  <a:srgbClr val="000000"/>
                </a:solidFill>
              </a:rPr>
              <a:t>. Modele są przestrzenne dlatego rozwijają wyobraźnię przestrzenną i pozwalają </a:t>
            </a:r>
            <a:r>
              <a:rPr lang="pl">
                <a:solidFill>
                  <a:srgbClr val="000000"/>
                </a:solidFill>
              </a:rPr>
              <a:t>wyobrazić</a:t>
            </a:r>
            <a:r>
              <a:rPr lang="pl">
                <a:solidFill>
                  <a:srgbClr val="000000"/>
                </a:solidFill>
              </a:rPr>
              <a:t> sobie  np budowę benzyny czy </a:t>
            </a:r>
            <a:r>
              <a:rPr lang="pl">
                <a:solidFill>
                  <a:srgbClr val="000000"/>
                </a:solidFill>
              </a:rPr>
              <a:t>wątroby</a:t>
            </a:r>
            <a:r>
              <a:rPr lang="pl">
                <a:solidFill>
                  <a:srgbClr val="000000"/>
                </a:solidFill>
              </a:rPr>
              <a:t>.  </a:t>
            </a:r>
            <a:r>
              <a:rPr lang="pl" sz="1250">
                <a:solidFill>
                  <a:srgbClr val="000000"/>
                </a:solidFill>
              </a:rPr>
              <a:t>Modele 3D można obracać i zmieniać ich rozmiar, a większość z nich zawiera narrację z wbudowaną animacją.</a:t>
            </a:r>
            <a:r>
              <a:rPr lang="pl" sz="1550">
                <a:solidFill>
                  <a:srgbClr val="000000"/>
                </a:solidFill>
              </a:rPr>
              <a:t> </a:t>
            </a:r>
            <a:r>
              <a:rPr b="1" lang="pl">
                <a:solidFill>
                  <a:srgbClr val="000000"/>
                </a:solidFill>
              </a:rPr>
              <a:t>Materiały pozwalają uczyć się w oparciu o różne style uczenia się- to ciekawa forma nauki dla słuchowców i wzrokowców</a:t>
            </a:r>
            <a:r>
              <a:rPr lang="pl">
                <a:solidFill>
                  <a:srgbClr val="000000"/>
                </a:solidFill>
              </a:rPr>
              <a:t>.</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19" name="Google Shape;219;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Users\Aneta\Pictures\IMG_5393.jpg" id="220" name="Google Shape;220;p26"/>
          <p:cNvPicPr preferRelativeResize="0"/>
          <p:nvPr/>
        </p:nvPicPr>
        <p:blipFill rotWithShape="1">
          <a:blip r:embed="rId3">
            <a:alphaModFix/>
          </a:blip>
          <a:srcRect b="16128" l="0" r="0" t="0"/>
          <a:stretch/>
        </p:blipFill>
        <p:spPr>
          <a:xfrm>
            <a:off x="555700" y="527375"/>
            <a:ext cx="2833750" cy="4227000"/>
          </a:xfrm>
          <a:prstGeom prst="rect">
            <a:avLst/>
          </a:prstGeom>
          <a:noFill/>
          <a:ln>
            <a:noFill/>
          </a:ln>
        </p:spPr>
      </p:pic>
      <p:pic>
        <p:nvPicPr>
          <p:cNvPr id="221" name="Google Shape;221;p26"/>
          <p:cNvPicPr preferRelativeResize="0"/>
          <p:nvPr/>
        </p:nvPicPr>
        <p:blipFill>
          <a:blip r:embed="rId4">
            <a:alphaModFix/>
          </a:blip>
          <a:stretch>
            <a:fillRect/>
          </a:stretch>
        </p:blipFill>
        <p:spPr>
          <a:xfrm>
            <a:off x="3498475" y="946825"/>
            <a:ext cx="4697826" cy="2642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7" name="Google Shape;227;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pl" sz="2300"/>
              <a:t>Model szkieletu człowieka</a:t>
            </a:r>
            <a:endParaRPr sz="2300"/>
          </a:p>
          <a:p>
            <a:pPr indent="0" lvl="0" marL="0" rtl="0" algn="l">
              <a:spcBef>
                <a:spcPts val="1200"/>
              </a:spcBef>
              <a:spcAft>
                <a:spcPts val="0"/>
              </a:spcAft>
              <a:buNone/>
            </a:pPr>
            <a:r>
              <a:rPr lang="pl" sz="2300"/>
              <a:t>jest doskonałą pomocą</a:t>
            </a:r>
            <a:endParaRPr sz="2300"/>
          </a:p>
          <a:p>
            <a:pPr indent="0" lvl="0" marL="0" rtl="0" algn="l">
              <a:spcBef>
                <a:spcPts val="1200"/>
              </a:spcBef>
              <a:spcAft>
                <a:spcPts val="0"/>
              </a:spcAft>
              <a:buNone/>
            </a:pPr>
            <a:r>
              <a:rPr lang="pl" sz="2300"/>
              <a:t>na lekcjach przyrody, </a:t>
            </a:r>
            <a:endParaRPr sz="2300"/>
          </a:p>
          <a:p>
            <a:pPr indent="0" lvl="0" marL="0" rtl="0" algn="l">
              <a:spcBef>
                <a:spcPts val="1200"/>
              </a:spcBef>
              <a:spcAft>
                <a:spcPts val="0"/>
              </a:spcAft>
              <a:buNone/>
            </a:pPr>
            <a:r>
              <a:rPr lang="pl" sz="2300"/>
              <a:t>biologii i </a:t>
            </a:r>
            <a:r>
              <a:rPr lang="pl" sz="2300"/>
              <a:t>uzupełnieniem</a:t>
            </a:r>
            <a:r>
              <a:rPr lang="pl" sz="2300"/>
              <a:t> </a:t>
            </a:r>
            <a:endParaRPr sz="2300"/>
          </a:p>
          <a:p>
            <a:pPr indent="0" lvl="0" marL="0" rtl="0" algn="l">
              <a:spcBef>
                <a:spcPts val="1200"/>
              </a:spcBef>
              <a:spcAft>
                <a:spcPts val="1200"/>
              </a:spcAft>
              <a:buNone/>
            </a:pPr>
            <a:r>
              <a:rPr lang="pl" sz="2300"/>
              <a:t>np do mozabooka.</a:t>
            </a:r>
            <a:endParaRPr sz="2300"/>
          </a:p>
        </p:txBody>
      </p:sp>
      <p:pic>
        <p:nvPicPr>
          <p:cNvPr id="228" name="Google Shape;228;p27"/>
          <p:cNvPicPr preferRelativeResize="0"/>
          <p:nvPr/>
        </p:nvPicPr>
        <p:blipFill>
          <a:blip r:embed="rId3">
            <a:alphaModFix/>
          </a:blip>
          <a:stretch>
            <a:fillRect/>
          </a:stretch>
        </p:blipFill>
        <p:spPr>
          <a:xfrm>
            <a:off x="4572001" y="257350"/>
            <a:ext cx="3462577" cy="46288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Pehametr</a:t>
            </a:r>
            <a:endParaRPr/>
          </a:p>
        </p:txBody>
      </p:sp>
      <p:sp>
        <p:nvSpPr>
          <p:cNvPr id="234" name="Google Shape;234;p2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pl" sz="1350">
                <a:solidFill>
                  <a:srgbClr val="000000"/>
                </a:solidFill>
                <a:latin typeface="Times New Roman"/>
                <a:ea typeface="Times New Roman"/>
                <a:cs typeface="Times New Roman"/>
                <a:sym typeface="Times New Roman"/>
              </a:rPr>
              <a:t> </a:t>
            </a:r>
            <a:r>
              <a:rPr lang="pl" sz="1850">
                <a:solidFill>
                  <a:srgbClr val="000000"/>
                </a:solidFill>
              </a:rPr>
              <a:t>Pehametr </a:t>
            </a:r>
            <a:r>
              <a:rPr lang="pl" sz="1850">
                <a:solidFill>
                  <a:srgbClr val="000000"/>
                </a:solidFill>
              </a:rPr>
              <a:t> jest zaopatrzony w czujnik, tzw. elektrodę, którą zanurza się w badanym roztworze. Na wyświetlaczu urządzenia pojawia się wartość pH. Uczniowie podczas lekcji  mogli badać pH czyli określali odczyn różnych produktów z najbliższego otoczenia np. ocet, roztwór soli kuchennej, mydło,woda, mleko. </a:t>
            </a:r>
            <a:endParaRPr sz="1850">
              <a:solidFill>
                <a:srgbClr val="000000"/>
              </a:solidFill>
            </a:endParaRPr>
          </a:p>
          <a:p>
            <a:pPr indent="0" lvl="0" marL="0" rtl="0" algn="l">
              <a:spcBef>
                <a:spcPts val="1330"/>
              </a:spcBef>
              <a:spcAft>
                <a:spcPts val="1200"/>
              </a:spcAft>
              <a:buNone/>
            </a:pPr>
            <a:r>
              <a:t/>
            </a:r>
            <a:endParaRPr/>
          </a:p>
        </p:txBody>
      </p:sp>
      <p:sp>
        <p:nvSpPr>
          <p:cNvPr id="235" name="Google Shape;235;p28"/>
          <p:cNvSpPr txBox="1"/>
          <p:nvPr/>
        </p:nvSpPr>
        <p:spPr>
          <a:xfrm>
            <a:off x="2901325" y="11891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330"/>
              </a:spcAft>
              <a:buNone/>
            </a:pPr>
            <a:r>
              <a:t/>
            </a:r>
            <a:endParaRPr sz="135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41" name="Google Shape;241;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Obrazek" id="242" name="Google Shape;242;p29"/>
          <p:cNvPicPr preferRelativeResize="0"/>
          <p:nvPr/>
        </p:nvPicPr>
        <p:blipFill>
          <a:blip r:embed="rId3">
            <a:alphaModFix/>
          </a:blip>
          <a:stretch>
            <a:fillRect/>
          </a:stretch>
        </p:blipFill>
        <p:spPr>
          <a:xfrm>
            <a:off x="2058025" y="1004888"/>
            <a:ext cx="4178300" cy="313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48" name="Google Shape;248;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pl" sz="1350">
                <a:solidFill>
                  <a:srgbClr val="000000"/>
                </a:solidFill>
              </a:rPr>
              <a:t>Urządzenie pozwoliło na realizację ciekawych zajęć. </a:t>
            </a:r>
            <a:endParaRPr sz="1350">
              <a:solidFill>
                <a:srgbClr val="000000"/>
              </a:solidFill>
            </a:endParaRPr>
          </a:p>
          <a:p>
            <a:pPr indent="0" lvl="0" marL="0" rtl="0" algn="l">
              <a:lnSpc>
                <a:spcPct val="100000"/>
              </a:lnSpc>
              <a:spcBef>
                <a:spcPts val="1330"/>
              </a:spcBef>
              <a:spcAft>
                <a:spcPts val="0"/>
              </a:spcAft>
              <a:buNone/>
            </a:pPr>
            <a:r>
              <a:rPr lang="pl" sz="1350">
                <a:solidFill>
                  <a:srgbClr val="000000"/>
                </a:solidFill>
              </a:rPr>
              <a:t>Uczniowie lepiej mogli zrozumieć i zapamiętać</a:t>
            </a:r>
            <a:endParaRPr sz="1350">
              <a:solidFill>
                <a:srgbClr val="000000"/>
              </a:solidFill>
            </a:endParaRPr>
          </a:p>
          <a:p>
            <a:pPr indent="0" lvl="0" marL="0" rtl="0" algn="l">
              <a:lnSpc>
                <a:spcPct val="100000"/>
              </a:lnSpc>
              <a:spcBef>
                <a:spcPts val="1330"/>
              </a:spcBef>
              <a:spcAft>
                <a:spcPts val="0"/>
              </a:spcAft>
              <a:buNone/>
            </a:pPr>
            <a:r>
              <a:rPr lang="pl" sz="1350">
                <a:solidFill>
                  <a:srgbClr val="000000"/>
                </a:solidFill>
              </a:rPr>
              <a:t> treści podstawy programowej. </a:t>
            </a:r>
            <a:endParaRPr sz="1350">
              <a:solidFill>
                <a:srgbClr val="000000"/>
              </a:solidFill>
            </a:endParaRPr>
          </a:p>
          <a:p>
            <a:pPr indent="0" lvl="0" marL="0" rtl="0" algn="l">
              <a:lnSpc>
                <a:spcPct val="100000"/>
              </a:lnSpc>
              <a:spcBef>
                <a:spcPts val="1330"/>
              </a:spcBef>
              <a:spcAft>
                <a:spcPts val="0"/>
              </a:spcAft>
              <a:buNone/>
            </a:pPr>
            <a:r>
              <a:rPr lang="pl" sz="1350">
                <a:solidFill>
                  <a:srgbClr val="000000"/>
                </a:solidFill>
              </a:rPr>
              <a:t>Takie zajęcia pokazują praktyczne zastosowanie nauki</a:t>
            </a:r>
            <a:endParaRPr sz="1350">
              <a:solidFill>
                <a:srgbClr val="000000"/>
              </a:solidFill>
            </a:endParaRPr>
          </a:p>
          <a:p>
            <a:pPr indent="0" lvl="0" marL="0" rtl="0" algn="l">
              <a:lnSpc>
                <a:spcPct val="100000"/>
              </a:lnSpc>
              <a:spcBef>
                <a:spcPts val="1330"/>
              </a:spcBef>
              <a:spcAft>
                <a:spcPts val="1330"/>
              </a:spcAft>
              <a:buNone/>
            </a:pPr>
            <a:r>
              <a:rPr lang="pl" sz="1350">
                <a:solidFill>
                  <a:srgbClr val="000000"/>
                </a:solidFill>
              </a:rPr>
              <a:t>oraz pozwalają lepiej przyswoić materiał.</a:t>
            </a:r>
            <a:endParaRPr/>
          </a:p>
        </p:txBody>
      </p:sp>
      <p:pic>
        <p:nvPicPr>
          <p:cNvPr descr="Obrazek" id="249" name="Google Shape;249;p30"/>
          <p:cNvPicPr preferRelativeResize="0"/>
          <p:nvPr/>
        </p:nvPicPr>
        <p:blipFill>
          <a:blip r:embed="rId3">
            <a:alphaModFix/>
          </a:blip>
          <a:stretch>
            <a:fillRect/>
          </a:stretch>
        </p:blipFill>
        <p:spPr>
          <a:xfrm>
            <a:off x="4946950" y="689925"/>
            <a:ext cx="3563966" cy="2678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Tory do badań ruchu</a:t>
            </a:r>
            <a:endParaRPr/>
          </a:p>
        </p:txBody>
      </p:sp>
      <p:sp>
        <p:nvSpPr>
          <p:cNvPr id="255" name="Google Shape;255;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pl" sz="1400">
                <a:solidFill>
                  <a:srgbClr val="000000"/>
                </a:solidFill>
              </a:rPr>
              <a:t> </a:t>
            </a:r>
            <a:r>
              <a:rPr lang="pl" sz="2000">
                <a:solidFill>
                  <a:srgbClr val="000000"/>
                </a:solidFill>
              </a:rPr>
              <a:t>Tory do badań różnych rodzajów ruchu pozwoliły urozmaicić lekcję.  Uczniowie chętniej wykonują zadania, gdy mogą sami wykonać pomiary. Dzięki pomocom dydaktycznym mogli lepiej zrozumieć zagadnienia </a:t>
            </a:r>
            <a:r>
              <a:rPr lang="pl" sz="2000">
                <a:solidFill>
                  <a:srgbClr val="000000"/>
                </a:solidFill>
              </a:rPr>
              <a:t>i utrwalić materiał.</a:t>
            </a:r>
            <a:endParaRPr sz="21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449580" lvl="0" marL="0" rtl="0" algn="just">
              <a:lnSpc>
                <a:spcPct val="107916"/>
              </a:lnSpc>
              <a:spcBef>
                <a:spcPts val="0"/>
              </a:spcBef>
              <a:spcAft>
                <a:spcPts val="0"/>
              </a:spcAft>
              <a:buNone/>
            </a:pPr>
            <a:r>
              <a:rPr b="1" lang="pl" sz="1700">
                <a:solidFill>
                  <a:srgbClr val="000000"/>
                </a:solidFill>
              </a:rPr>
              <a:t>REZERWA OŚWIATOWA 0,4% to finansowe wsparcie jakie otrzymała Szkoła Podstawowa nr 4 w Luboniu na doposażenie pracowni przedmiotowych.</a:t>
            </a:r>
            <a:endParaRPr b="1" sz="1700">
              <a:solidFill>
                <a:srgbClr val="000000"/>
              </a:solidFill>
            </a:endParaRPr>
          </a:p>
          <a:p>
            <a:pPr indent="0" lvl="0" marL="0" rtl="0" algn="just">
              <a:lnSpc>
                <a:spcPct val="107916"/>
              </a:lnSpc>
              <a:spcBef>
                <a:spcPts val="800"/>
              </a:spcBef>
              <a:spcAft>
                <a:spcPts val="0"/>
              </a:spcAft>
              <a:buNone/>
            </a:pPr>
            <a:r>
              <a:rPr b="1" lang="pl" sz="1700">
                <a:solidFill>
                  <a:srgbClr val="000000"/>
                </a:solidFill>
              </a:rPr>
              <a:t>Dofinansowanie objęło zakup pomocy dydaktycznych i wyposażenia szkolnego niezbędnego do realizacji podstawy programowej w  pracowni biologicznej, geograficznej, chemicznej i fizycznej</a:t>
            </a:r>
            <a:r>
              <a:rPr lang="pl" sz="1700">
                <a:solidFill>
                  <a:srgbClr val="000000"/>
                </a:solidFill>
              </a:rPr>
              <a:t>.</a:t>
            </a:r>
            <a:endParaRPr sz="1700">
              <a:solidFill>
                <a:srgbClr val="000000"/>
              </a:solidFill>
            </a:endParaRPr>
          </a:p>
          <a:p>
            <a:pPr indent="0" lvl="0" marL="0" rtl="0" algn="l">
              <a:spcBef>
                <a:spcPts val="800"/>
              </a:spcBef>
              <a:spcAft>
                <a:spcPts val="1200"/>
              </a:spcAft>
              <a:buNone/>
            </a:pPr>
            <a:r>
              <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61" name="Google Shape;261;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2" name="Google Shape;262;p32"/>
          <p:cNvPicPr preferRelativeResize="0"/>
          <p:nvPr/>
        </p:nvPicPr>
        <p:blipFill>
          <a:blip r:embed="rId3">
            <a:alphaModFix/>
          </a:blip>
          <a:stretch>
            <a:fillRect/>
          </a:stretch>
        </p:blipFill>
        <p:spPr>
          <a:xfrm rot="5400000">
            <a:off x="624574" y="1129625"/>
            <a:ext cx="3731651" cy="2801650"/>
          </a:xfrm>
          <a:prstGeom prst="rect">
            <a:avLst/>
          </a:prstGeom>
          <a:noFill/>
          <a:ln>
            <a:noFill/>
          </a:ln>
        </p:spPr>
      </p:pic>
      <p:pic>
        <p:nvPicPr>
          <p:cNvPr id="263" name="Google Shape;263;p32"/>
          <p:cNvPicPr preferRelativeResize="0"/>
          <p:nvPr/>
        </p:nvPicPr>
        <p:blipFill>
          <a:blip r:embed="rId4">
            <a:alphaModFix/>
          </a:blip>
          <a:stretch>
            <a:fillRect/>
          </a:stretch>
        </p:blipFill>
        <p:spPr>
          <a:xfrm rot="5400000">
            <a:off x="3863525" y="801396"/>
            <a:ext cx="4716024" cy="35406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69" name="Google Shape;269;p3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0" name="Google Shape;270;p33"/>
          <p:cNvPicPr preferRelativeResize="0"/>
          <p:nvPr/>
        </p:nvPicPr>
        <p:blipFill>
          <a:blip r:embed="rId3">
            <a:alphaModFix/>
          </a:blip>
          <a:stretch>
            <a:fillRect/>
          </a:stretch>
        </p:blipFill>
        <p:spPr>
          <a:xfrm rot="5400000">
            <a:off x="-55913" y="815438"/>
            <a:ext cx="4266551" cy="3203225"/>
          </a:xfrm>
          <a:prstGeom prst="rect">
            <a:avLst/>
          </a:prstGeom>
          <a:noFill/>
          <a:ln>
            <a:noFill/>
          </a:ln>
        </p:spPr>
      </p:pic>
      <p:pic>
        <p:nvPicPr>
          <p:cNvPr id="271" name="Google Shape;271;p33"/>
          <p:cNvPicPr preferRelativeResize="0"/>
          <p:nvPr/>
        </p:nvPicPr>
        <p:blipFill>
          <a:blip r:embed="rId4">
            <a:alphaModFix/>
          </a:blip>
          <a:stretch>
            <a:fillRect/>
          </a:stretch>
        </p:blipFill>
        <p:spPr>
          <a:xfrm rot="5400000">
            <a:off x="3573450" y="1004675"/>
            <a:ext cx="4598625" cy="345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Mikroskop</a:t>
            </a:r>
            <a:endParaRPr/>
          </a:p>
        </p:txBody>
      </p:sp>
      <p:sp>
        <p:nvSpPr>
          <p:cNvPr id="277" name="Google Shape;277;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600"/>
              <a:t>Dla uczniów mikroskop jest atrakcyjną formą obserwacji biologicznej. Wśród kilku zakupionych mikroskopów znajduje się także mikroskop z kamerą, która umożliwia pokazanie obrazu preparatu w dużym formacie na tablicy interaktywnej. Obserwacje mikroskopowe i nauka mikroskopowania są dla uczniów nie tylko przyjemnością pomagają zapamiętać trudniejsze zagadnienia z zoologii.</a:t>
            </a:r>
            <a:endParaRPr sz="1600"/>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83" name="Google Shape;283;p3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4" name="Google Shape;284;p35"/>
          <p:cNvPicPr preferRelativeResize="0"/>
          <p:nvPr/>
        </p:nvPicPr>
        <p:blipFill>
          <a:blip r:embed="rId3">
            <a:alphaModFix/>
          </a:blip>
          <a:stretch>
            <a:fillRect/>
          </a:stretch>
        </p:blipFill>
        <p:spPr>
          <a:xfrm>
            <a:off x="697074" y="400700"/>
            <a:ext cx="3468500" cy="4038025"/>
          </a:xfrm>
          <a:prstGeom prst="rect">
            <a:avLst/>
          </a:prstGeom>
          <a:noFill/>
          <a:ln>
            <a:noFill/>
          </a:ln>
        </p:spPr>
      </p:pic>
      <p:pic>
        <p:nvPicPr>
          <p:cNvPr id="285" name="Google Shape;285;p35"/>
          <p:cNvPicPr preferRelativeResize="0"/>
          <p:nvPr/>
        </p:nvPicPr>
        <p:blipFill>
          <a:blip r:embed="rId4">
            <a:alphaModFix/>
          </a:blip>
          <a:stretch>
            <a:fillRect/>
          </a:stretch>
        </p:blipFill>
        <p:spPr>
          <a:xfrm>
            <a:off x="4165575" y="498050"/>
            <a:ext cx="3968825" cy="3940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91" name="Google Shape;291;p3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2" name="Google Shape;292;p36"/>
          <p:cNvPicPr preferRelativeResize="0"/>
          <p:nvPr/>
        </p:nvPicPr>
        <p:blipFill>
          <a:blip r:embed="rId3">
            <a:alphaModFix/>
          </a:blip>
          <a:stretch>
            <a:fillRect/>
          </a:stretch>
        </p:blipFill>
        <p:spPr>
          <a:xfrm>
            <a:off x="698477" y="707500"/>
            <a:ext cx="3715501" cy="395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“Pogoda i klimat”</a:t>
            </a:r>
            <a:endParaRPr/>
          </a:p>
        </p:txBody>
      </p:sp>
      <p:sp>
        <p:nvSpPr>
          <p:cNvPr id="141" name="Google Shape;141;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07916"/>
              </a:lnSpc>
              <a:spcBef>
                <a:spcPts val="0"/>
              </a:spcBef>
              <a:spcAft>
                <a:spcPts val="0"/>
              </a:spcAft>
              <a:buNone/>
            </a:pPr>
            <a:r>
              <a:rPr lang="pl" sz="1608">
                <a:solidFill>
                  <a:srgbClr val="000000"/>
                </a:solidFill>
              </a:rPr>
              <a:t>Uczniowie na przyrodzie i geografii poznawali przyrządy do pomiaru pogody a nawet samodzielnie zbudowali klasową stację meteorologiczną. Uczniowie badali pogodę w różnych porach roku. Podczas pracy z modułem były prowadzone obserwacje składników pogody a następnie miała miejsce ich analiza. Uczniowie dowiedzieli się jak powstają prognozy pogody, próbowali tworzyć własne. Pomocne podczas pomiarów i obserwacji okazały się karty pracy, scenariusze zajęć oraz podręczniki. </a:t>
            </a:r>
            <a:endParaRPr sz="1608">
              <a:solidFill>
                <a:srgbClr val="000000"/>
              </a:solidFill>
            </a:endParaRPr>
          </a:p>
          <a:p>
            <a:pPr indent="0" lvl="0" marL="0" rtl="0" algn="just">
              <a:lnSpc>
                <a:spcPct val="107916"/>
              </a:lnSpc>
              <a:spcBef>
                <a:spcPts val="800"/>
              </a:spcBef>
              <a:spcAft>
                <a:spcPts val="0"/>
              </a:spcAft>
              <a:buNone/>
            </a:pPr>
            <a:r>
              <a:rPr b="1" lang="pl" sz="1608">
                <a:solidFill>
                  <a:srgbClr val="000000"/>
                </a:solidFill>
              </a:rPr>
              <a:t>Pomoce dydaktyczne pozwoliły m.in. na realizację ciekawych zajęć w terenie. Uczniowie lepiej zapamiętywali treści, kiedy stosowane były metody aktywnego zastosowania wiedzy i wymagające przetwarzania informacji.  </a:t>
            </a:r>
            <a:endParaRPr b="1" sz="1608">
              <a:solidFill>
                <a:srgbClr val="000000"/>
              </a:solidFill>
            </a:endParaRPr>
          </a:p>
          <a:p>
            <a:pPr indent="0" lvl="0" marL="0" rtl="0" algn="l">
              <a:spcBef>
                <a:spcPts val="8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47" name="Google Shape;147;p1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Users\Aneta\Pictures\IMG_5365.jpg" id="148" name="Google Shape;148;p16"/>
          <p:cNvPicPr preferRelativeResize="0"/>
          <p:nvPr/>
        </p:nvPicPr>
        <p:blipFill>
          <a:blip r:embed="rId3">
            <a:alphaModFix/>
          </a:blip>
          <a:stretch>
            <a:fillRect/>
          </a:stretch>
        </p:blipFill>
        <p:spPr>
          <a:xfrm>
            <a:off x="442475" y="286825"/>
            <a:ext cx="2457450" cy="4362450"/>
          </a:xfrm>
          <a:prstGeom prst="rect">
            <a:avLst/>
          </a:prstGeom>
          <a:noFill/>
          <a:ln>
            <a:noFill/>
          </a:ln>
        </p:spPr>
      </p:pic>
      <p:pic>
        <p:nvPicPr>
          <p:cNvPr descr="C:\Users\Aneta\Pictures\IMG_5370.jpg" id="149" name="Google Shape;149;p16"/>
          <p:cNvPicPr preferRelativeResize="0"/>
          <p:nvPr/>
        </p:nvPicPr>
        <p:blipFill>
          <a:blip r:embed="rId4">
            <a:alphaModFix/>
          </a:blip>
          <a:stretch>
            <a:fillRect/>
          </a:stretch>
        </p:blipFill>
        <p:spPr>
          <a:xfrm>
            <a:off x="3056950" y="318950"/>
            <a:ext cx="2457450" cy="4362450"/>
          </a:xfrm>
          <a:prstGeom prst="rect">
            <a:avLst/>
          </a:prstGeom>
          <a:noFill/>
          <a:ln>
            <a:noFill/>
          </a:ln>
        </p:spPr>
      </p:pic>
      <p:pic>
        <p:nvPicPr>
          <p:cNvPr descr="C:\Users\Aneta\Pictures\IMG_5369.jpg" id="150" name="Google Shape;150;p16"/>
          <p:cNvPicPr preferRelativeResize="0"/>
          <p:nvPr/>
        </p:nvPicPr>
        <p:blipFill>
          <a:blip r:embed="rId5">
            <a:alphaModFix/>
          </a:blip>
          <a:stretch>
            <a:fillRect/>
          </a:stretch>
        </p:blipFill>
        <p:spPr>
          <a:xfrm>
            <a:off x="6244525" y="561838"/>
            <a:ext cx="2181225" cy="3876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56" name="Google Shape;156;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Users\Aneta\Pictures\IMG_5388.jpg" id="157" name="Google Shape;157;p17"/>
          <p:cNvPicPr preferRelativeResize="0"/>
          <p:nvPr/>
        </p:nvPicPr>
        <p:blipFill>
          <a:blip r:embed="rId3">
            <a:alphaModFix/>
          </a:blip>
          <a:stretch>
            <a:fillRect/>
          </a:stretch>
        </p:blipFill>
        <p:spPr>
          <a:xfrm>
            <a:off x="732550" y="378800"/>
            <a:ext cx="2219325" cy="3943350"/>
          </a:xfrm>
          <a:prstGeom prst="rect">
            <a:avLst/>
          </a:prstGeom>
          <a:noFill/>
          <a:ln>
            <a:noFill/>
          </a:ln>
        </p:spPr>
      </p:pic>
      <p:pic>
        <p:nvPicPr>
          <p:cNvPr descr="C:\Users\Aneta\Pictures\IMG_5376.jpg" id="158" name="Google Shape;158;p17"/>
          <p:cNvPicPr preferRelativeResize="0"/>
          <p:nvPr/>
        </p:nvPicPr>
        <p:blipFill>
          <a:blip r:embed="rId4">
            <a:alphaModFix/>
          </a:blip>
          <a:stretch>
            <a:fillRect/>
          </a:stretch>
        </p:blipFill>
        <p:spPr>
          <a:xfrm>
            <a:off x="5816200" y="470500"/>
            <a:ext cx="2247900" cy="4000500"/>
          </a:xfrm>
          <a:prstGeom prst="rect">
            <a:avLst/>
          </a:prstGeom>
          <a:noFill/>
          <a:ln>
            <a:noFill/>
          </a:ln>
        </p:spPr>
      </p:pic>
      <p:pic>
        <p:nvPicPr>
          <p:cNvPr descr="C:\Users\Aneta\Pictures\IMG_5385.jpg" id="159" name="Google Shape;159;p17"/>
          <p:cNvPicPr preferRelativeResize="0"/>
          <p:nvPr/>
        </p:nvPicPr>
        <p:blipFill>
          <a:blip r:embed="rId5">
            <a:alphaModFix/>
          </a:blip>
          <a:stretch>
            <a:fillRect/>
          </a:stretch>
        </p:blipFill>
        <p:spPr>
          <a:xfrm>
            <a:off x="3039550" y="465725"/>
            <a:ext cx="2257425" cy="401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Z pomocy korzystają też klasy 1-3…</a:t>
            </a:r>
            <a:endParaRPr/>
          </a:p>
        </p:txBody>
      </p:sp>
      <p:sp>
        <p:nvSpPr>
          <p:cNvPr id="165" name="Google Shape;165;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lang="pl" sz="2800">
                <a:solidFill>
                  <a:srgbClr val="252525"/>
                </a:solidFill>
              </a:rPr>
              <a:t>Pomoce dydaktyczne wykorzystujemy również w edukacji wczesnoszkolnej. Oglądanie, dotykanie, poznawanie w czterech wymiarach pozwala uczniom lepiej zrozumieć omawiane zagadnienia. Dzieci chętniej pracują, wykazują większe skupienie i chęć aktywnego udziału w lekcji, tj. zadawania pytań,dedukcji. </a:t>
            </a:r>
            <a:endParaRPr sz="2800">
              <a:solidFill>
                <a:srgbClr val="252525"/>
              </a:solidFill>
            </a:endParaRPr>
          </a:p>
          <a:p>
            <a:pPr indent="0" lvl="0" marL="0" rtl="0" algn="l">
              <a:lnSpc>
                <a:spcPct val="100000"/>
              </a:lnSpc>
              <a:spcBef>
                <a:spcPts val="0"/>
              </a:spcBef>
              <a:spcAft>
                <a:spcPts val="0"/>
              </a:spcAft>
              <a:buNone/>
            </a:pPr>
            <a:r>
              <a:rPr lang="pl" sz="2800">
                <a:solidFill>
                  <a:srgbClr val="252525"/>
                </a:solidFill>
              </a:rPr>
              <a:t>Dzięki </a:t>
            </a:r>
            <a:r>
              <a:rPr lang="pl" sz="2800">
                <a:solidFill>
                  <a:srgbClr val="252525"/>
                </a:solidFill>
              </a:rPr>
              <a:t>wykorzystaniu</a:t>
            </a:r>
            <a:r>
              <a:rPr lang="pl" sz="2800">
                <a:solidFill>
                  <a:srgbClr val="252525"/>
                </a:solidFill>
              </a:rPr>
              <a:t> stacji badawczej skuteczniej zapamiętały kierunki geograficzne, z łatwością określały warunki panujące w pogodzie w określonej porze roku. </a:t>
            </a:r>
            <a:endParaRPr sz="2800">
              <a:solidFill>
                <a:srgbClr val="252525"/>
              </a:solidFill>
            </a:endParaRPr>
          </a:p>
          <a:p>
            <a:pPr indent="0" lvl="0" marL="0" rtl="0" algn="l">
              <a:lnSpc>
                <a:spcPct val="100000"/>
              </a:lnSpc>
              <a:spcBef>
                <a:spcPts val="0"/>
              </a:spcBef>
              <a:spcAft>
                <a:spcPts val="0"/>
              </a:spcAft>
              <a:buNone/>
            </a:pPr>
            <a:r>
              <a:rPr lang="pl" sz="2800">
                <a:solidFill>
                  <a:srgbClr val="252525"/>
                </a:solidFill>
              </a:rPr>
              <a:t>Miały możliwość dokonywania pomiarów. Każdorazowe wykorzystanie pomocy na pewno wzmocnia wartość lekcji, a nasi uczniowie łatwiej zapamiętują wprowadzane pojęcia.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1" name="Google Shape;171;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2" name="Google Shape;172;p19"/>
          <p:cNvPicPr preferRelativeResize="0"/>
          <p:nvPr/>
        </p:nvPicPr>
        <p:blipFill>
          <a:blip r:embed="rId3">
            <a:alphaModFix/>
          </a:blip>
          <a:stretch>
            <a:fillRect/>
          </a:stretch>
        </p:blipFill>
        <p:spPr>
          <a:xfrm>
            <a:off x="653163" y="221438"/>
            <a:ext cx="3400425" cy="4562475"/>
          </a:xfrm>
          <a:prstGeom prst="rect">
            <a:avLst/>
          </a:prstGeom>
          <a:noFill/>
          <a:ln>
            <a:noFill/>
          </a:ln>
        </p:spPr>
      </p:pic>
      <p:pic>
        <p:nvPicPr>
          <p:cNvPr id="173" name="Google Shape;173;p19"/>
          <p:cNvPicPr preferRelativeResize="0"/>
          <p:nvPr/>
        </p:nvPicPr>
        <p:blipFill>
          <a:blip r:embed="rId4">
            <a:alphaModFix/>
          </a:blip>
          <a:stretch>
            <a:fillRect/>
          </a:stretch>
        </p:blipFill>
        <p:spPr>
          <a:xfrm>
            <a:off x="3884200" y="750524"/>
            <a:ext cx="4507799" cy="3688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9" name="Google Shape;179;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0" name="Google Shape;180;p20"/>
          <p:cNvPicPr preferRelativeResize="0"/>
          <p:nvPr/>
        </p:nvPicPr>
        <p:blipFill>
          <a:blip r:embed="rId3">
            <a:alphaModFix/>
          </a:blip>
          <a:stretch>
            <a:fillRect/>
          </a:stretch>
        </p:blipFill>
        <p:spPr>
          <a:xfrm>
            <a:off x="819149" y="808225"/>
            <a:ext cx="4636325" cy="3820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 Ziemia i kosmos”</a:t>
            </a:r>
            <a:endParaRPr/>
          </a:p>
        </p:txBody>
      </p:sp>
      <p:sp>
        <p:nvSpPr>
          <p:cNvPr id="186" name="Google Shape;186;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20000"/>
          </a:bodyPr>
          <a:lstStyle/>
          <a:p>
            <a:pPr indent="0" lvl="0" marL="0" rtl="0" algn="just">
              <a:lnSpc>
                <a:spcPct val="107916"/>
              </a:lnSpc>
              <a:spcBef>
                <a:spcPts val="0"/>
              </a:spcBef>
              <a:spcAft>
                <a:spcPts val="0"/>
              </a:spcAft>
              <a:buNone/>
            </a:pPr>
            <a:r>
              <a:rPr lang="pl" sz="1100">
                <a:solidFill>
                  <a:srgbClr val="000000"/>
                </a:solidFill>
              </a:rPr>
              <a:t> </a:t>
            </a:r>
            <a:r>
              <a:rPr lang="pl">
                <a:solidFill>
                  <a:srgbClr val="000000"/>
                </a:solidFill>
              </a:rPr>
              <a:t>„</a:t>
            </a:r>
            <a:r>
              <a:rPr b="1" lang="pl">
                <a:solidFill>
                  <a:srgbClr val="000000"/>
                </a:solidFill>
              </a:rPr>
              <a:t>Ziemia i Kosmos</a:t>
            </a:r>
            <a:r>
              <a:rPr lang="pl">
                <a:solidFill>
                  <a:srgbClr val="000000"/>
                </a:solidFill>
              </a:rPr>
              <a:t>” to zestaw pomocy dydaktycznych, który był wykorzystywany do realizacji podstawy programowej z geografii i przyrody. Uczniowie poznawali pojęcia związane z Wszechświatem oraz wpływu Słońca i Księżyca na życie i działalność człowieka. Dzięki eksperymentom i pokazom uczniowie łatwiej zrozumieli jak powstają fazy Księżyca, pory roku czy dzień i noc. Wykorzystując modele uczniowie demonstrowali ruch obrotowy i obiegowy. Na lekcjach wykorzystywane były plansze magnetyczne, nadmuchiwany globus, plansze, elementy konstrukcje np. do przygotowania schematu zaćmienia Słońca, zaćmienia Księżyca czy modelu Układu Słonecznego. Dużym wsparciem dla nauczyciela były interaktywne zasoby do wykorzystania na tablicy interaktywnej np. symulacje, ćwiczenia interaktywne, karty pracy. Uczniowie podczas zajęć mieli do dyspozycji podręczniki.</a:t>
            </a:r>
            <a:endParaRPr>
              <a:solidFill>
                <a:srgbClr val="000000"/>
              </a:solidFill>
            </a:endParaRPr>
          </a:p>
          <a:p>
            <a:pPr indent="0" lvl="0" marL="0" rtl="0" algn="just">
              <a:lnSpc>
                <a:spcPct val="107916"/>
              </a:lnSpc>
              <a:spcBef>
                <a:spcPts val="0"/>
              </a:spcBef>
              <a:spcAft>
                <a:spcPts val="0"/>
              </a:spcAft>
              <a:buNone/>
            </a:pPr>
            <a:r>
              <a:rPr b="1" lang="pl">
                <a:solidFill>
                  <a:srgbClr val="000000"/>
                </a:solidFill>
              </a:rPr>
              <a:t>Lekcje z zestawem udowodniły, że uczniowie najlepiej uczą się poprzez praktyczne działanie.</a:t>
            </a:r>
            <a:endParaRPr b="1">
              <a:solidFill>
                <a:srgbClr val="000000"/>
              </a:solidFill>
            </a:endParaRPr>
          </a:p>
          <a:p>
            <a:pPr indent="0" lvl="0" marL="0" rtl="0" algn="l">
              <a:lnSpc>
                <a:spcPct val="107916"/>
              </a:lnSpc>
              <a:spcBef>
                <a:spcPts val="0"/>
              </a:spcBef>
              <a:spcAft>
                <a:spcPts val="0"/>
              </a:spcAft>
              <a:buNone/>
            </a:pPr>
            <a:r>
              <a:t/>
            </a:r>
            <a:endParaRPr b="1">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